
<file path=[Content_Types].xml><?xml version="1.0" encoding="utf-8"?>
<Types xmlns="http://schemas.openxmlformats.org/package/2006/content-types">
  <Default Extension="gif" ContentType="image/gif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721" r:id="rId2"/>
  </p:sldMasterIdLst>
  <p:notesMasterIdLst>
    <p:notesMasterId r:id="rId77"/>
  </p:notesMasterIdLst>
  <p:sldIdLst>
    <p:sldId id="393" r:id="rId3"/>
    <p:sldId id="1254" r:id="rId4"/>
    <p:sldId id="258" r:id="rId5"/>
    <p:sldId id="743" r:id="rId6"/>
    <p:sldId id="742" r:id="rId7"/>
    <p:sldId id="310" r:id="rId8"/>
    <p:sldId id="747" r:id="rId9"/>
    <p:sldId id="821" r:id="rId10"/>
    <p:sldId id="748" r:id="rId11"/>
    <p:sldId id="799" r:id="rId12"/>
    <p:sldId id="564" r:id="rId13"/>
    <p:sldId id="828" r:id="rId14"/>
    <p:sldId id="998" r:id="rId15"/>
    <p:sldId id="999" r:id="rId16"/>
    <p:sldId id="1000" r:id="rId17"/>
    <p:sldId id="833" r:id="rId18"/>
    <p:sldId id="765" r:id="rId19"/>
    <p:sldId id="780" r:id="rId20"/>
    <p:sldId id="766" r:id="rId21"/>
    <p:sldId id="755" r:id="rId22"/>
    <p:sldId id="1209" r:id="rId23"/>
    <p:sldId id="1258" r:id="rId24"/>
    <p:sldId id="763" r:id="rId25"/>
    <p:sldId id="1202" r:id="rId26"/>
    <p:sldId id="978" r:id="rId27"/>
    <p:sldId id="981" r:id="rId28"/>
    <p:sldId id="1218" r:id="rId29"/>
    <p:sldId id="1220" r:id="rId30"/>
    <p:sldId id="818" r:id="rId31"/>
    <p:sldId id="1213" r:id="rId32"/>
    <p:sldId id="896" r:id="rId33"/>
    <p:sldId id="1222" r:id="rId34"/>
    <p:sldId id="259" r:id="rId35"/>
    <p:sldId id="264" r:id="rId36"/>
    <p:sldId id="267" r:id="rId37"/>
    <p:sldId id="268" r:id="rId38"/>
    <p:sldId id="269" r:id="rId39"/>
    <p:sldId id="270" r:id="rId40"/>
    <p:sldId id="273" r:id="rId41"/>
    <p:sldId id="274" r:id="rId42"/>
    <p:sldId id="1223" r:id="rId43"/>
    <p:sldId id="907" r:id="rId44"/>
    <p:sldId id="1224" r:id="rId45"/>
    <p:sldId id="1228" r:id="rId46"/>
    <p:sldId id="261" r:id="rId47"/>
    <p:sldId id="1232" r:id="rId48"/>
    <p:sldId id="263" r:id="rId49"/>
    <p:sldId id="1234" r:id="rId50"/>
    <p:sldId id="1235" r:id="rId51"/>
    <p:sldId id="364" r:id="rId52"/>
    <p:sldId id="262" r:id="rId53"/>
    <p:sldId id="1244" r:id="rId54"/>
    <p:sldId id="1245" r:id="rId55"/>
    <p:sldId id="314" r:id="rId56"/>
    <p:sldId id="909" r:id="rId57"/>
    <p:sldId id="1246" r:id="rId58"/>
    <p:sldId id="1247" r:id="rId59"/>
    <p:sldId id="1248" r:id="rId60"/>
    <p:sldId id="1249" r:id="rId61"/>
    <p:sldId id="1250" r:id="rId62"/>
    <p:sldId id="260" r:id="rId63"/>
    <p:sldId id="1255" r:id="rId64"/>
    <p:sldId id="920" r:id="rId65"/>
    <p:sldId id="921" r:id="rId66"/>
    <p:sldId id="917" r:id="rId67"/>
    <p:sldId id="922" r:id="rId68"/>
    <p:sldId id="918" r:id="rId69"/>
    <p:sldId id="916" r:id="rId70"/>
    <p:sldId id="930" r:id="rId71"/>
    <p:sldId id="927" r:id="rId72"/>
    <p:sldId id="914" r:id="rId73"/>
    <p:sldId id="923" r:id="rId74"/>
    <p:sldId id="1257" r:id="rId75"/>
    <p:sldId id="347" r:id="rId7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708" autoAdjust="0"/>
    <p:restoredTop sz="92125"/>
  </p:normalViewPr>
  <p:slideViewPr>
    <p:cSldViewPr snapToGrid="0" showGuides="1">
      <p:cViewPr>
        <p:scale>
          <a:sx n="49" d="100"/>
          <a:sy n="49" d="100"/>
        </p:scale>
        <p:origin x="2720" y="13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viewProps" Target="viewProp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78866A-5691-40F7-9B52-82CB7039746C}" type="datetimeFigureOut">
              <a:rPr lang="en-GB" smtClean="0"/>
              <a:t>02/04/2025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33C24E-07F8-42CF-AED6-E805A80CB56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28269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BE1F06-8A88-4EA6-9827-1B3353A25FD5}" type="slidenum">
              <a:rPr lang="it-CH" smtClean="0"/>
              <a:pPr/>
              <a:t>2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34373648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CH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5D991C-1C91-482F-8313-0863E3A1BB61}" type="slidenum">
              <a:rPr lang="it-CH" smtClean="0"/>
              <a:t>14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2857803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CH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5D991C-1C91-482F-8313-0863E3A1BB61}" type="slidenum">
              <a:rPr lang="it-CH" smtClean="0"/>
              <a:t>15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31173454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CH" dirty="0"/>
              <a:t>Nobel in 1972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5D991C-1C91-482F-8313-0863E3A1BB61}" type="slidenum">
              <a:rPr lang="it-CH" smtClean="0"/>
              <a:t>16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6210715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CH" dirty="0"/>
              <a:t>Hydrogen bonds are an electrostatic force.</a:t>
            </a:r>
          </a:p>
          <a:p>
            <a:endParaRPr lang="it-CH" dirty="0"/>
          </a:p>
          <a:p>
            <a:r>
              <a:rPr lang="it-CH" dirty="0"/>
              <a:t>Oxygen slight positive and slight negative charge on oxygen and hydrogen</a:t>
            </a:r>
          </a:p>
          <a:p>
            <a:r>
              <a:rPr lang="it-CH" dirty="0"/>
              <a:t>Water coordiantes in tetrhedral fashion because of the partial charges</a:t>
            </a:r>
          </a:p>
          <a:p>
            <a:endParaRPr lang="it-CH" dirty="0"/>
          </a:p>
          <a:p>
            <a:r>
              <a:rPr lang="it-CH" dirty="0"/>
              <a:t>Is it partial charges only or dipole interactions</a:t>
            </a:r>
          </a:p>
          <a:p>
            <a:endParaRPr lang="it-CH" dirty="0"/>
          </a:p>
          <a:p>
            <a:r>
              <a:rPr lang="it-CH" dirty="0"/>
              <a:t>H-bonds are quite week.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5D991C-1C91-482F-8313-0863E3A1BB61}" type="slidenum">
              <a:rPr lang="it-CH" smtClean="0"/>
              <a:t>17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26011881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CH" dirty="0"/>
              <a:t>Emergent property to stabalise secodnary structure in proteins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5D991C-1C91-482F-8313-0863E3A1BB61}" type="slidenum">
              <a:rPr lang="it-CH" smtClean="0"/>
              <a:t>18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41079429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CH" u="none" dirty="0"/>
              <a:t>NEGATIVE deltaH</a:t>
            </a:r>
            <a:r>
              <a:rPr lang="it-CH" u="none" baseline="0" dirty="0"/>
              <a:t>  = exothermic (energy is released). Bond formation is exothermic.</a:t>
            </a:r>
          </a:p>
          <a:p>
            <a:endParaRPr lang="it-CH" u="none" baseline="0" dirty="0"/>
          </a:p>
          <a:p>
            <a:r>
              <a:rPr lang="it-CH" u="none" baseline="0" dirty="0"/>
              <a:t>Spike of the HIV-1 virus. </a:t>
            </a:r>
          </a:p>
          <a:p>
            <a:r>
              <a:rPr lang="it-CH" u="none" baseline="0" dirty="0"/>
              <a:t>Disulphies can be used as sensors of environments</a:t>
            </a:r>
          </a:p>
          <a:p>
            <a:r>
              <a:rPr lang="it-CH" u="none" baseline="0" dirty="0"/>
              <a:t>Top of antenna of virus</a:t>
            </a:r>
          </a:p>
          <a:p>
            <a:r>
              <a:rPr lang="it-CH" u="none" baseline="0" dirty="0"/>
              <a:t>Membranes are oxidising</a:t>
            </a:r>
          </a:p>
          <a:p>
            <a:r>
              <a:rPr lang="it-CH" u="none" baseline="0" dirty="0"/>
              <a:t>Leads to disulphides to break</a:t>
            </a:r>
          </a:p>
          <a:p>
            <a:r>
              <a:rPr lang="it-CH" u="none" baseline="0" dirty="0"/>
              <a:t>Initiates signal cascade telling virus we are close to a target cell. </a:t>
            </a:r>
            <a:endParaRPr lang="it-CH" u="none" dirty="0"/>
          </a:p>
          <a:p>
            <a:endParaRPr lang="it-CH" u="none" dirty="0"/>
          </a:p>
          <a:p>
            <a:r>
              <a:rPr lang="it-CH" u="none" dirty="0"/>
              <a:t>Keratin (in hair) contains 14% cysteine. When you burn hair, you smell sulfur. </a:t>
            </a:r>
          </a:p>
          <a:p>
            <a:r>
              <a:rPr lang="it-CH" u="none" dirty="0"/>
              <a:t>HIV-1 gp120, interaction with </a:t>
            </a:r>
            <a:r>
              <a:rPr lang="it-CH" u="none" dirty="0" err="1"/>
              <a:t>thioredoxin</a:t>
            </a:r>
            <a:r>
              <a:rPr lang="it-CH" u="none" dirty="0"/>
              <a:t> </a:t>
            </a:r>
            <a:r>
              <a:rPr lang="it-CH" u="none" dirty="0" err="1"/>
              <a:t>leads</a:t>
            </a:r>
            <a:r>
              <a:rPr lang="it-CH" u="none" dirty="0"/>
              <a:t> to </a:t>
            </a:r>
            <a:r>
              <a:rPr lang="it-CH" u="none" dirty="0" err="1"/>
              <a:t>conformational</a:t>
            </a:r>
            <a:r>
              <a:rPr lang="it-CH" u="none" dirty="0"/>
              <a:t> change </a:t>
            </a:r>
            <a:r>
              <a:rPr lang="it-CH" u="none" dirty="0" err="1"/>
              <a:t>promoting</a:t>
            </a:r>
            <a:r>
              <a:rPr lang="it-CH" u="none" dirty="0"/>
              <a:t> virus </a:t>
            </a:r>
            <a:r>
              <a:rPr lang="it-CH" u="none" dirty="0" err="1"/>
              <a:t>inserion</a:t>
            </a:r>
            <a:endParaRPr lang="it-CH" u="none" dirty="0"/>
          </a:p>
          <a:p>
            <a:endParaRPr lang="it-CH" u="none" dirty="0"/>
          </a:p>
          <a:p>
            <a:r>
              <a:rPr lang="it-CH" u="sng" dirty="0" err="1"/>
              <a:t>Oxydation</a:t>
            </a:r>
            <a:r>
              <a:rPr lang="it-CH" dirty="0"/>
              <a:t>: </a:t>
            </a:r>
            <a:r>
              <a:rPr lang="it-CH" dirty="0" err="1"/>
              <a:t>loss</a:t>
            </a:r>
            <a:r>
              <a:rPr lang="it-CH" dirty="0"/>
              <a:t> of an electron (</a:t>
            </a:r>
            <a:r>
              <a:rPr lang="it-CH" dirty="0" err="1"/>
              <a:t>increase</a:t>
            </a:r>
            <a:r>
              <a:rPr lang="it-CH" dirty="0"/>
              <a:t> in </a:t>
            </a:r>
            <a:r>
              <a:rPr lang="it-CH" dirty="0" err="1"/>
              <a:t>oxydation</a:t>
            </a:r>
            <a:r>
              <a:rPr lang="it-CH" dirty="0"/>
              <a:t> state)</a:t>
            </a:r>
          </a:p>
          <a:p>
            <a:r>
              <a:rPr lang="it-CH" u="sng" dirty="0" err="1"/>
              <a:t>Reduction</a:t>
            </a:r>
            <a:r>
              <a:rPr lang="it-CH" dirty="0"/>
              <a:t>: gain of </a:t>
            </a:r>
            <a:r>
              <a:rPr lang="it-CH" dirty="0" err="1"/>
              <a:t>eletron</a:t>
            </a:r>
            <a:r>
              <a:rPr lang="it-CH" dirty="0"/>
              <a:t> (</a:t>
            </a:r>
            <a:r>
              <a:rPr lang="it-CH" dirty="0" err="1"/>
              <a:t>decrease</a:t>
            </a:r>
            <a:r>
              <a:rPr lang="it-CH" dirty="0"/>
              <a:t> in </a:t>
            </a:r>
            <a:r>
              <a:rPr lang="it-CH" dirty="0" err="1"/>
              <a:t>oxydation</a:t>
            </a:r>
            <a:r>
              <a:rPr lang="it-CH" dirty="0"/>
              <a:t> state)</a:t>
            </a:r>
          </a:p>
          <a:p>
            <a:r>
              <a:rPr lang="it-CH" dirty="0"/>
              <a:t>In eucaryots, endoplasmic reticulum (where proteins fold) is an oxydising environment, while </a:t>
            </a:r>
            <a:r>
              <a:rPr lang="it-CH" u="sng" dirty="0"/>
              <a:t>cytoplasm is reducing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5D991C-1C91-482F-8313-0863E3A1BB61}" type="slidenum">
              <a:rPr lang="it-CH" smtClean="0"/>
              <a:t>19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15486453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NEW RESULTS TO BE ADDED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3CFB87-7802-4AA7-B7FD-677D6C8151AF}" type="slidenum">
              <a:rPr lang="it-CH" smtClean="0"/>
              <a:t>24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15222139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CH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3CFB87-7802-4AA7-B7FD-677D6C8151AF}" type="slidenum">
              <a:rPr lang="it-CH" smtClean="0"/>
              <a:t>29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26541489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BE1F06-8A88-4EA6-9827-1B3353A25FD5}" type="slidenum">
              <a:rPr lang="it-CH" smtClean="0"/>
              <a:pPr/>
              <a:t>44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385538689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CH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565656-34C5-465A-948D-204576E1457F}" type="slidenum">
              <a:rPr kumimoji="0" lang="it-C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it-C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645177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HIV capsomer -&gt; assemble as part of a virus hexamer assembly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3CFB87-7802-4AA7-B7FD-677D6C8151AF}" type="slidenum">
              <a:rPr lang="it-CH" smtClean="0"/>
              <a:t>3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277775759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Dimensions of features</a:t>
            </a:r>
          </a:p>
          <a:p>
            <a:endParaRPr lang="en-GB" dirty="0"/>
          </a:p>
          <a:p>
            <a:r>
              <a:rPr lang="en-GB" dirty="0"/>
              <a:t>Statistical distribution</a:t>
            </a:r>
          </a:p>
          <a:p>
            <a:endParaRPr lang="en-GB" dirty="0"/>
          </a:p>
          <a:p>
            <a:r>
              <a:rPr lang="en-GB" dirty="0"/>
              <a:t>Euclidean distance (L2 norm)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C4FC678-6ACF-43F8-A5AB-DFD3E1472F23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570784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Recall: all vectors are rotated by covariance matrix, but those in the direction of maximal data spread. Those are only scaled.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C4FC678-6ACF-43F8-A5AB-DFD3E1472F23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2250094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Recall: all vectors are rotated by covariance matrix, but those in the direction of maximal data spread. Those are only scaled.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C4FC678-6ACF-43F8-A5AB-DFD3E1472F23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0102168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dirty="0"/>
              <a:t>TALK ABOUT HOW EIGENVALUES  TELL YOU HOW IMPORTANT AN EIGENVECTOR IS!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dirty="0"/>
              <a:t>(link it to length of arrows in the plot)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dirty="0"/>
              <a:t>Add worked example using data we have here?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C4FC678-6ACF-43F8-A5AB-DFD3E1472F23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70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5575456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dirty="0"/>
              <a:t>CHECK EQUATION!</a:t>
            </a:r>
          </a:p>
          <a:p>
            <a:endParaRPr lang="en-GB" b="1" dirty="0"/>
          </a:p>
          <a:p>
            <a:r>
              <a:rPr lang="en-GB" dirty="0"/>
              <a:t>Feature ablation: remove features with least variance x’ = (x – mu)</a:t>
            </a:r>
            <a:r>
              <a:rPr lang="en-GB" dirty="0" err="1"/>
              <a:t>Tei</a:t>
            </a:r>
            <a:r>
              <a:rPr lang="en-GB" dirty="0"/>
              <a:t>, for I in 1..M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C4FC678-6ACF-43F8-A5AB-DFD3E1472F23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71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8279012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C4FC678-6ACF-43F8-A5AB-DFD3E1472F23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72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6201667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CH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565656-34C5-465A-948D-204576E1457F}" type="slidenum">
              <a:rPr kumimoji="0" lang="it-C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74</a:t>
            </a:fld>
            <a:endParaRPr kumimoji="0" lang="it-C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488072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CH" dirty="0"/>
              <a:t>Polymers made of 20 amino acids</a:t>
            </a:r>
          </a:p>
          <a:p>
            <a:r>
              <a:rPr lang="it-CH" dirty="0"/>
              <a:t>Sorted in whatever order </a:t>
            </a:r>
          </a:p>
          <a:p>
            <a:r>
              <a:rPr lang="it-CH" dirty="0"/>
              <a:t>Conserved backbone and variable side chain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5D991C-1C91-482F-8313-0863E3A1BB61}" type="slidenum">
              <a:rPr lang="it-CH" smtClean="0"/>
              <a:t>6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30420398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CH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5D991C-1C91-482F-8313-0863E3A1BB61}" type="slidenum">
              <a:rPr lang="it-CH" smtClean="0"/>
              <a:t>7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31943415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CH" dirty="0"/>
              <a:t>Écrire</a:t>
            </a:r>
            <a:r>
              <a:rPr lang="it-CH" baseline="0" dirty="0"/>
              <a:t> equation («c’est très simple!»)</a:t>
            </a:r>
          </a:p>
          <a:p>
            <a:endParaRPr lang="it-CH" baseline="0" dirty="0"/>
          </a:p>
          <a:p>
            <a:r>
              <a:rPr lang="it-CH" baseline="0" dirty="0"/>
              <a:t>Sequences of 3 letter or 1 letter code</a:t>
            </a:r>
            <a:endParaRPr lang="it-CH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5D991C-1C91-482F-8313-0863E3A1BB61}" type="slidenum">
              <a:rPr lang="it-CH" smtClean="0"/>
              <a:t>8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40665374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CH" dirty="0"/>
              <a:t>Serine alanine glutamic acis serine glutamine</a:t>
            </a:r>
          </a:p>
          <a:p>
            <a:r>
              <a:rPr lang="it-CH" dirty="0"/>
              <a:t>Primary sequence -&gt; most often as a text-&gt; similar sequence often similar sturcutre -&gt; similar function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5D991C-1C91-482F-8313-0863E3A1BB61}" type="slidenum">
              <a:rPr lang="it-CH" smtClean="0"/>
              <a:t>9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1674588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CH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3CFB87-7802-4AA7-B7FD-677D6C8151AF}" type="slidenum">
              <a:rPr lang="it-CH" smtClean="0"/>
              <a:t>10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32866534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CH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5D991C-1C91-482F-8313-0863E3A1BB61}" type="slidenum">
              <a:rPr lang="it-CH" smtClean="0"/>
              <a:t>12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3977600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CH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5D991C-1C91-482F-8313-0863E3A1BB61}" type="slidenum">
              <a:rPr lang="it-CH" smtClean="0"/>
              <a:t>13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42283931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1316C0-86FD-6E60-52A3-7A39D6324E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415CAE-CEC5-699C-DBE8-950388BA90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AFDD17-2E9B-D9A5-7C1E-BCAA6B945F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7B565F-66A3-4469-8FED-69C88EB8D328}" type="datetimeFigureOut">
              <a:rPr lang="en-GB" smtClean="0"/>
              <a:t>02/04/2025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1675B1-50C6-D262-1D78-2A053FAD3C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CC8FF7-B6D2-BBAA-2880-846DA068D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ECF1A-4FB0-445A-B94D-F619CCBD91E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07476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9021D-22F3-794A-E86D-78262118F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8E446B1-EDC3-43F7-4374-E0A862D199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53C121-9069-A96D-7B5C-C7A2F6CB94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7B565F-66A3-4469-8FED-69C88EB8D328}" type="datetimeFigureOut">
              <a:rPr lang="en-GB" smtClean="0"/>
              <a:t>02/04/2025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8EEBED-3598-CC64-1012-6F5D2880D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79580E-B3E0-8D0B-6A7A-B91A5B41A4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ECF1A-4FB0-445A-B94D-F619CCBD91E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74470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3FFD12F-647C-3875-596F-84F84C69C8E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90A0354-3CAB-8940-260C-1B8E8C9498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194713-0604-301D-69A8-A69AD290A9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7B565F-66A3-4469-8FED-69C88EB8D328}" type="datetimeFigureOut">
              <a:rPr lang="en-GB" smtClean="0"/>
              <a:t>02/04/2025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0E2C8D-9569-65CC-2FBF-379F05D17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6780F3-3696-E8AC-A1DE-8F87A588F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ECF1A-4FB0-445A-B94D-F619CCBD91E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07158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itle Text"/>
          <p:cNvSpPr txBox="1">
            <a:spLocks noGrp="1"/>
          </p:cNvSpPr>
          <p:nvPr>
            <p:ph type="title"/>
          </p:nvPr>
        </p:nvSpPr>
        <p:spPr>
          <a:xfrm>
            <a:off x="2416969" y="1151930"/>
            <a:ext cx="7358063" cy="2321719"/>
          </a:xfrm>
          <a:prstGeom prst="rect">
            <a:avLst/>
          </a:prstGeom>
        </p:spPr>
        <p:txBody>
          <a:bodyPr lIns="71437" tIns="71437" rIns="71437" bIns="71437" anchor="b">
            <a:noAutofit/>
          </a:bodyPr>
          <a:lstStyle>
            <a:lvl1pPr defTabSz="410766">
              <a:defRPr sz="59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Title Text</a:t>
            </a:r>
          </a:p>
        </p:txBody>
      </p:sp>
      <p:sp>
        <p:nvSpPr>
          <p:cNvPr id="11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416969" y="3536156"/>
            <a:ext cx="7358063" cy="794743"/>
          </a:xfrm>
          <a:prstGeom prst="rect">
            <a:avLst/>
          </a:prstGeom>
        </p:spPr>
        <p:txBody>
          <a:bodyPr lIns="71437" tIns="71437" rIns="71437" bIns="71437" anchor="t">
            <a:noAutofit/>
          </a:bodyPr>
          <a:lstStyle>
            <a:lvl1pPr marL="0" indent="0" algn="ctr" defTabSz="410766">
              <a:spcBef>
                <a:spcPts val="0"/>
              </a:spcBef>
              <a:buSzTx/>
              <a:buNone/>
              <a:defRPr sz="2500"/>
            </a:lvl1pPr>
            <a:lvl2pPr marL="0" indent="0" algn="ctr" defTabSz="410766">
              <a:spcBef>
                <a:spcPts val="0"/>
              </a:spcBef>
              <a:buSzTx/>
              <a:buNone/>
              <a:defRPr sz="2500"/>
            </a:lvl2pPr>
            <a:lvl3pPr marL="0" indent="0" algn="ctr" defTabSz="410766">
              <a:spcBef>
                <a:spcPts val="0"/>
              </a:spcBef>
              <a:buSzTx/>
              <a:buNone/>
              <a:defRPr sz="2500"/>
            </a:lvl3pPr>
            <a:lvl4pPr marL="0" indent="0" algn="ctr" defTabSz="410766">
              <a:spcBef>
                <a:spcPts val="0"/>
              </a:spcBef>
              <a:buSzTx/>
              <a:buNone/>
              <a:defRPr sz="2500"/>
            </a:lvl4pPr>
            <a:lvl5pPr marL="0" indent="0" algn="ctr" defTabSz="410766">
              <a:spcBef>
                <a:spcPts val="0"/>
              </a:spcBef>
              <a:buSzTx/>
              <a:buNone/>
              <a:defRPr sz="25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967907" y="6509742"/>
            <a:ext cx="247257" cy="251321"/>
          </a:xfrm>
          <a:prstGeom prst="rect">
            <a:avLst/>
          </a:prstGeom>
        </p:spPr>
        <p:txBody>
          <a:bodyPr lIns="71437" tIns="71437" rIns="71437" bIns="71437"/>
          <a:lstStyle>
            <a:lvl1pPr defTabSz="410766"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marL="0" marR="0" lvl="0" indent="0" algn="r" defTabSz="410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82000"/>
                  </a:prstClr>
                </a:solidFill>
                <a:effectLst/>
                <a:uLnTx/>
                <a:uFillTx/>
                <a:latin typeface="Helvetica Neue"/>
                <a:ea typeface="Helvetica Neue"/>
                <a:cs typeface="Helvetica Neue"/>
                <a:sym typeface="Helvetica Neue"/>
              </a:rPr>
              <a:pPr marL="0" marR="0" lvl="0" indent="0" algn="r" defTabSz="41076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82000"/>
                </a:prstClr>
              </a:solidFill>
              <a:effectLst/>
              <a:uLnTx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517423252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A52CDE-4A1F-5545-B973-9DB96B5FF8E8}" type="datetimeFigureOut">
              <a:rPr lang="en-US" smtClean="0"/>
              <a:t>4/2/25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FE0E0-7449-5140-9AC6-7DE1FD4C9B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6294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A52CDE-4A1F-5545-B973-9DB96B5FF8E8}" type="datetimeFigureOut">
              <a:rPr lang="en-US" smtClean="0"/>
              <a:t>4/2/25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FE0E0-7449-5140-9AC6-7DE1FD4C9B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3885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A52CDE-4A1F-5545-B973-9DB96B5FF8E8}" type="datetimeFigureOut">
              <a:rPr lang="en-US" smtClean="0"/>
              <a:t>4/2/25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FE0E0-7449-5140-9AC6-7DE1FD4C9B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80240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A52CDE-4A1F-5545-B973-9DB96B5FF8E8}" type="datetimeFigureOut">
              <a:rPr lang="en-US" smtClean="0"/>
              <a:t>4/2/25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FE0E0-7449-5140-9AC6-7DE1FD4C9B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5000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A52CDE-4A1F-5545-B973-9DB96B5FF8E8}" type="datetimeFigureOut">
              <a:rPr lang="en-US" smtClean="0"/>
              <a:t>4/2/25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FE0E0-7449-5140-9AC6-7DE1FD4C9B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76742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A52CDE-4A1F-5545-B973-9DB96B5FF8E8}" type="datetimeFigureOut">
              <a:rPr lang="en-US" smtClean="0"/>
              <a:t>4/2/25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FE0E0-7449-5140-9AC6-7DE1FD4C9B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23609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A52CDE-4A1F-5545-B973-9DB96B5FF8E8}" type="datetimeFigureOut">
              <a:rPr lang="en-US" smtClean="0"/>
              <a:t>4/2/25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FE0E0-7449-5140-9AC6-7DE1FD4C9B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8230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180CAC-78E0-ADF6-419A-9AE2936AA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AC050C-BF46-FDCC-3BA6-676845459C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6B3AA4-0714-1E06-964C-370DBBB7B9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7B565F-66A3-4469-8FED-69C88EB8D328}" type="datetimeFigureOut">
              <a:rPr lang="en-GB" smtClean="0"/>
              <a:t>02/04/2025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11D249-8F71-C656-3758-456FBD142B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C43AE3-62FC-3AD0-D14C-ABBC1F437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ECF1A-4FB0-445A-B94D-F619CCBD91E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567976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A52CDE-4A1F-5545-B973-9DB96B5FF8E8}" type="datetimeFigureOut">
              <a:rPr lang="en-US" smtClean="0"/>
              <a:t>4/2/25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FE0E0-7449-5140-9AC6-7DE1FD4C9B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41481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A52CDE-4A1F-5545-B973-9DB96B5FF8E8}" type="datetimeFigureOut">
              <a:rPr lang="en-US" smtClean="0"/>
              <a:t>4/2/25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FE0E0-7449-5140-9AC6-7DE1FD4C9B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10650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A52CDE-4A1F-5545-B973-9DB96B5FF8E8}" type="datetimeFigureOut">
              <a:rPr lang="en-US" smtClean="0"/>
              <a:t>4/2/25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FE0E0-7449-5140-9AC6-7DE1FD4C9B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05611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A52CDE-4A1F-5545-B973-9DB96B5FF8E8}" type="datetimeFigureOut">
              <a:rPr lang="en-US" smtClean="0"/>
              <a:t>4/2/25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FE0E0-7449-5140-9AC6-7DE1FD4C9B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1187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31D810-B994-2389-2AB4-8B05EB247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E7662B-6D50-D2CB-5EE6-82D75F4D48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6D007B-D24F-1C7D-650C-8EC8E6DF4B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7B565F-66A3-4469-8FED-69C88EB8D328}" type="datetimeFigureOut">
              <a:rPr lang="en-GB" smtClean="0"/>
              <a:t>02/04/2025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BD05E9-3E99-8A44-3BA9-9CEDF9AA53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FC6CAE-1347-F717-D31D-BD0918D1C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ECF1A-4FB0-445A-B94D-F619CCBD91E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32424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B8D056-B26D-1E89-94B7-93A517F55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690E3D-88A1-8395-93D6-73ACFB4BDB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F3E18A-19B0-B097-B9E3-B6E415E5FE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C1BAA7-67CA-6D31-E8BD-812656F9FB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7B565F-66A3-4469-8FED-69C88EB8D328}" type="datetimeFigureOut">
              <a:rPr lang="en-GB" smtClean="0"/>
              <a:t>02/04/2025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64F0C5-4F22-A2CF-45BA-1358930DD9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A499E5-6444-AAF0-E372-700D89E20B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ECF1A-4FB0-445A-B94D-F619CCBD91E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22533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0B354-F386-6888-6963-33FF27E942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31C6ED-DA3F-A672-FA86-A2299E5153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2FF46B-1542-7AEC-1469-1347DB5F8B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4B7A67-47C5-D06D-06CE-A11CCADA68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EDA2882-7BDF-9E07-5A39-D41EBA70BE2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0FDF49A-8116-40BA-407E-5E7B3F2B01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7B565F-66A3-4469-8FED-69C88EB8D328}" type="datetimeFigureOut">
              <a:rPr lang="en-GB" smtClean="0"/>
              <a:t>02/04/2025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2DA8D22-B33E-5D90-1812-5AD4F6CA2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2178FA-690E-1AA6-C4B3-7AD06A8EE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ECF1A-4FB0-445A-B94D-F619CCBD91E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3044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8F16F0-9ED4-5F29-5CFE-146C360926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E8A375-11C8-3D74-4CD0-4DB5537EFB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7B565F-66A3-4469-8FED-69C88EB8D328}" type="datetimeFigureOut">
              <a:rPr lang="en-GB" smtClean="0"/>
              <a:t>02/04/2025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52DC93-A948-1DF0-4870-5B77FCB89C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1EE463-7D82-231F-0C50-6B39A1F07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ECF1A-4FB0-445A-B94D-F619CCBD91E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86386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2F3D223-0478-557D-5934-754B10EB07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7B565F-66A3-4469-8FED-69C88EB8D328}" type="datetimeFigureOut">
              <a:rPr lang="en-GB" smtClean="0"/>
              <a:t>02/04/2025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2B56C25-A5A7-E7A4-59E5-74CA6B159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D960D0-2DA3-61F1-386A-E9209830F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ECF1A-4FB0-445A-B94D-F619CCBD91E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82218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24F32D-9E06-34EF-C197-B7789E54B2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6F4EDA-C4A3-ABDB-7C94-AB8981B5D0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61F022-906E-16E6-6C6D-D4A7C16B6C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257D38-33D6-C78B-4E36-C3A37150E1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7B565F-66A3-4469-8FED-69C88EB8D328}" type="datetimeFigureOut">
              <a:rPr lang="en-GB" smtClean="0"/>
              <a:t>02/04/2025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BF9ACB-E61C-7830-C726-52B9B877D6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D4638F-1B09-AF72-900F-4B85928360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ECF1A-4FB0-445A-B94D-F619CCBD91E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04394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04BD65-DC14-DCCD-2CB8-5328EBF13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2AF43BD-2529-7204-FA58-5BCCF6F9A4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E585C6-F18C-D639-C79F-F235D6406A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4573AE-BE31-920E-A009-C401898741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7B565F-66A3-4469-8FED-69C88EB8D328}" type="datetimeFigureOut">
              <a:rPr lang="en-GB" smtClean="0"/>
              <a:t>02/04/2025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7D7ADD-FE89-8909-349B-DDE9266626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84595B-0542-E1A1-9041-EC215A5D6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ECF1A-4FB0-445A-B94D-F619CCBD91E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2196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D6AD17F-EC7E-43BE-0CFE-2A3C90487B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D08D40-A1E3-C537-B3E3-64751F712C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1F3ABF-4885-6A04-498C-3626AB74CA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97B565F-66A3-4469-8FED-69C88EB8D328}" type="datetimeFigureOut">
              <a:rPr lang="en-GB" smtClean="0"/>
              <a:t>02/04/2025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7F753B-976A-2A29-3BF3-ACAE2EE0A3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D027E0-A7F4-BB5D-E023-DF3B93CC63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ABECF1A-4FB0-445A-B94D-F619CCBD91E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03070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97B565F-66A3-4469-8FED-69C88EB8D328}" type="datetimeFigureOut">
              <a:rPr lang="en-GB" smtClean="0"/>
              <a:t>02/04/2025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ABECF1A-4FB0-445A-B94D-F619CCBD91E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31915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23" r:id="rId2"/>
    <p:sldLayoutId id="2147483724" r:id="rId3"/>
    <p:sldLayoutId id="2147483725" r:id="rId4"/>
    <p:sldLayoutId id="2147483726" r:id="rId5"/>
    <p:sldLayoutId id="2147483727" r:id="rId6"/>
    <p:sldLayoutId id="2147483728" r:id="rId7"/>
    <p:sldLayoutId id="2147483729" r:id="rId8"/>
    <p:sldLayoutId id="2147483730" r:id="rId9"/>
    <p:sldLayoutId id="2147483731" r:id="rId10"/>
    <p:sldLayoutId id="214748373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6" Type="http://schemas.openxmlformats.org/officeDocument/2006/relationships/hyperlink" Target="mailto:antonia.mey@ed.ac.uk" TargetMode="External"/><Relationship Id="rId5" Type="http://schemas.openxmlformats.org/officeDocument/2006/relationships/hyperlink" Target="mailto:matteo.degiacomi@ed.ac.uk" TargetMode="External"/><Relationship Id="rId4" Type="http://schemas.openxmlformats.org/officeDocument/2006/relationships/hyperlink" Target="https://github.com/CCPBioSim/BioSim-analysis-workshop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book.bionumbers.org/" TargetMode="Externa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9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://predictioncenter.org/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hyperlink" Target="mailto:antonia.mey@ed.ac.uk" TargetMode="External"/><Relationship Id="rId5" Type="http://schemas.openxmlformats.org/officeDocument/2006/relationships/hyperlink" Target="mailto:matteo.degiacomi@ed.ac.uk" TargetMode="External"/><Relationship Id="rId4" Type="http://schemas.openxmlformats.org/officeDocument/2006/relationships/hyperlink" Target="https://github.com/CCPBioSim/BioSim-analysis-workshop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tif"/><Relationship Id="rId5" Type="http://schemas.openxmlformats.org/officeDocument/2006/relationships/image" Target="../media/image34.tif"/><Relationship Id="rId4" Type="http://schemas.openxmlformats.org/officeDocument/2006/relationships/image" Target="../media/image3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swift.cmbi.umcn.nl/teach/pdbad/" TargetMode="External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ti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hyperlink" Target="mailto:antonia.mey@ed.ac.uk" TargetMode="External"/><Relationship Id="rId5" Type="http://schemas.openxmlformats.org/officeDocument/2006/relationships/hyperlink" Target="mailto:matteo.degiacomi@ed.ac.uk" TargetMode="External"/><Relationship Id="rId4" Type="http://schemas.openxmlformats.org/officeDocument/2006/relationships/image" Target="../media/image30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tif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tif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hyperlink" Target="mailto:antonia.mey@ed.ac.uk" TargetMode="External"/><Relationship Id="rId5" Type="http://schemas.openxmlformats.org/officeDocument/2006/relationships/hyperlink" Target="mailto:matteo.degiacomi@ed.ac.uk" TargetMode="External"/><Relationship Id="rId4" Type="http://schemas.openxmlformats.org/officeDocument/2006/relationships/hyperlink" Target="https://github.com/CCPBioSim/BioSim-analysis-workshop" TargetMode="Externa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tif"/><Relationship Id="rId2" Type="http://schemas.openxmlformats.org/officeDocument/2006/relationships/image" Target="../media/image62.ti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5.png"/><Relationship Id="rId4" Type="http://schemas.openxmlformats.org/officeDocument/2006/relationships/image" Target="../media/image64.ti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NUL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hyperlink" Target="mailto:antonia.mey@ed.ac.uk" TargetMode="External"/><Relationship Id="rId5" Type="http://schemas.openxmlformats.org/officeDocument/2006/relationships/hyperlink" Target="mailto:matteo.degiacomi@ed.ac.uk" TargetMode="External"/><Relationship Id="rId4" Type="http://schemas.openxmlformats.org/officeDocument/2006/relationships/hyperlink" Target="https://github.com/CCPBioSim/BioSim-analysis-workshop" TargetMode="Externa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gif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80.tif"/><Relationship Id="rId4" Type="http://schemas.openxmlformats.org/officeDocument/2006/relationships/image" Target="../media/image79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fif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7" Type="http://schemas.openxmlformats.org/officeDocument/2006/relationships/image" Target="NUL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7" Type="http://schemas.openxmlformats.org/officeDocument/2006/relationships/image" Target="NULL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7" Type="http://schemas.openxmlformats.org/officeDocument/2006/relationships/image" Target="NUL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93.png"/><Relationship Id="rId4" Type="http://schemas.openxmlformats.org/officeDocument/2006/relationships/image" Target="NUL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7" Type="http://schemas.openxmlformats.org/officeDocument/2006/relationships/image" Target="NUL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jpe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8815A93-AFA0-CB0F-1652-9BF387E9CB8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872908" y="-852340"/>
            <a:ext cx="6911699" cy="8616379"/>
          </a:xfrm>
          <a:prstGeom prst="rect">
            <a:avLst/>
          </a:prstGeom>
          <a:effectLst>
            <a:outerShdw blurRad="50800" dist="820175" dir="2700000" algn="tl" rotWithShape="0">
              <a:prstClr val="black">
                <a:alpha val="15972"/>
              </a:prst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34E03DF-1F45-B044-8C0F-EFA75EB255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10869"/>
            <a:ext cx="12192000" cy="1067738"/>
          </a:xfrm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4400" b="1" noProof="0" dirty="0">
                <a:ln w="22225">
                  <a:noFill/>
                </a:ln>
                <a:solidFill>
                  <a:schemeClr val="accent5">
                    <a:lumMod val="75000"/>
                  </a:schemeClr>
                </a:solidFill>
                <a:effectLst>
                  <a:outerShdw blurRad="195333" dist="539887" dir="7320000" algn="tr" rotWithShape="0">
                    <a:prstClr val="black">
                      <a:alpha val="40000"/>
                    </a:prstClr>
                  </a:outerShdw>
                </a:effectLst>
              </a:rPr>
              <a:t>Computational Techniques in Chemistry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93599D-4DE5-8462-65C2-23C8FE5348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22621" y="1987420"/>
            <a:ext cx="4237888" cy="324705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it-CH" sz="2800" dirty="0">
                <a:solidFill>
                  <a:schemeClr val="bg1"/>
                </a:solidFill>
              </a:rPr>
              <a:t>Delivered by </a:t>
            </a:r>
            <a:r>
              <a:rPr lang="it-CH" sz="2800" b="1" dirty="0">
                <a:solidFill>
                  <a:schemeClr val="bg1"/>
                </a:solidFill>
              </a:rPr>
              <a:t>Tim Spankie</a:t>
            </a:r>
          </a:p>
          <a:p>
            <a:pPr algn="l"/>
            <a:r>
              <a:rPr lang="it-CH" sz="2800" dirty="0">
                <a:solidFill>
                  <a:schemeClr val="bg1"/>
                </a:solidFill>
              </a:rPr>
              <a:t>University of Edinburgh</a:t>
            </a:r>
          </a:p>
          <a:p>
            <a:pPr algn="l"/>
            <a:r>
              <a:rPr lang="it-CH" sz="2800" dirty="0">
                <a:solidFill>
                  <a:schemeClr val="bg1"/>
                </a:solidFill>
              </a:rPr>
              <a:t>January 2025</a:t>
            </a:r>
            <a:endParaRPr lang="en-US" sz="2800" noProof="0" dirty="0">
              <a:solidFill>
                <a:schemeClr val="bg1"/>
              </a:solidFill>
              <a:effectLst>
                <a:outerShdw blurRad="195333" dist="539887" dir="7320000" algn="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7C11E9B5-DD86-10FA-344B-A5DE86EA15BD}"/>
              </a:ext>
            </a:extLst>
          </p:cNvPr>
          <p:cNvSpPr txBox="1">
            <a:spLocks/>
          </p:cNvSpPr>
          <p:nvPr/>
        </p:nvSpPr>
        <p:spPr>
          <a:xfrm>
            <a:off x="185058" y="1364897"/>
            <a:ext cx="6706073" cy="39146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195333" dist="539887" dir="7320000" algn="tr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Aptos" panose="02110004020202020204"/>
                <a:ea typeface="+mn-ea"/>
                <a:cs typeface="+mn-cs"/>
              </a:rPr>
              <a:t>Session 3: </a:t>
            </a:r>
          </a:p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6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Molecular simulation of biomolecular systems</a:t>
            </a:r>
          </a:p>
        </p:txBody>
      </p:sp>
      <p:sp>
        <p:nvSpPr>
          <p:cNvPr id="4" name="Sottotitolo 3">
            <a:extLst>
              <a:ext uri="{FF2B5EF4-FFF2-40B4-BE49-F238E27FC236}">
                <a16:creationId xmlns:a16="http://schemas.microsoft.com/office/drawing/2014/main" id="{1D37E4D3-FB13-3D5B-CB60-0236A39B3D8A}"/>
              </a:ext>
            </a:extLst>
          </p:cNvPr>
          <p:cNvSpPr txBox="1">
            <a:spLocks/>
          </p:cNvSpPr>
          <p:nvPr/>
        </p:nvSpPr>
        <p:spPr>
          <a:xfrm>
            <a:off x="3223010" y="5762351"/>
            <a:ext cx="3948755" cy="15199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endParaRPr lang="it-CH" sz="1200" dirty="0">
              <a:solidFill>
                <a:schemeClr val="bg1"/>
              </a:solidFill>
            </a:endParaRPr>
          </a:p>
        </p:txBody>
      </p:sp>
      <p:sp>
        <p:nvSpPr>
          <p:cNvPr id="5" name="Sottotitolo 3">
            <a:extLst>
              <a:ext uri="{FF2B5EF4-FFF2-40B4-BE49-F238E27FC236}">
                <a16:creationId xmlns:a16="http://schemas.microsoft.com/office/drawing/2014/main" id="{D5BB17B5-8C6A-A514-AE7D-420A7B0689B9}"/>
              </a:ext>
            </a:extLst>
          </p:cNvPr>
          <p:cNvSpPr txBox="1">
            <a:spLocks/>
          </p:cNvSpPr>
          <p:nvPr/>
        </p:nvSpPr>
        <p:spPr>
          <a:xfrm>
            <a:off x="5506145" y="5761457"/>
            <a:ext cx="3582537" cy="15199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endParaRPr lang="it-CH" sz="12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A9E62F-ED8D-3F9E-3EEB-F04204A1E2E1}"/>
              </a:ext>
            </a:extLst>
          </p:cNvPr>
          <p:cNvSpPr txBox="1"/>
          <p:nvPr/>
        </p:nvSpPr>
        <p:spPr>
          <a:xfrm>
            <a:off x="92529" y="5987924"/>
            <a:ext cx="1200694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it-CH" sz="2000" dirty="0">
                <a:solidFill>
                  <a:schemeClr val="bg1"/>
                </a:solidFill>
              </a:rPr>
              <a:t>Based on content from a ten-hour series </a:t>
            </a:r>
            <a:r>
              <a:rPr lang="it-CH" sz="2000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https://github.com/CCPBioSim/BioSim-analysis-workshop</a:t>
            </a:r>
            <a:r>
              <a:rPr lang="it-CH" sz="2000" dirty="0">
                <a:solidFill>
                  <a:schemeClr val="bg1"/>
                </a:solidFill>
              </a:rPr>
              <a:t> </a:t>
            </a:r>
          </a:p>
          <a:p>
            <a:pPr>
              <a:lnSpc>
                <a:spcPct val="100000"/>
              </a:lnSpc>
            </a:pPr>
            <a:r>
              <a:rPr lang="it-CH" sz="2000" dirty="0">
                <a:solidFill>
                  <a:schemeClr val="bg1"/>
                </a:solidFill>
              </a:rPr>
              <a:t>by Matteo Degiacomi (</a:t>
            </a:r>
            <a:r>
              <a:rPr lang="it-CH" sz="2000" u="sng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matteo.degiacomi@ed.ac.uk</a:t>
            </a:r>
            <a:r>
              <a:rPr lang="it-CH" sz="2000" u="sng" dirty="0">
                <a:solidFill>
                  <a:schemeClr val="bg1"/>
                </a:solidFill>
              </a:rPr>
              <a:t>) </a:t>
            </a:r>
            <a:r>
              <a:rPr lang="it-CH" sz="2000" dirty="0">
                <a:solidFill>
                  <a:schemeClr val="bg1"/>
                </a:solidFill>
              </a:rPr>
              <a:t>and  Antonia Mey (</a:t>
            </a:r>
            <a:r>
              <a:rPr lang="it-CH" sz="2000" u="sng" dirty="0">
                <a:solidFill>
                  <a:schemeClr val="bg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antonia.mey@ed.ac.uk</a:t>
            </a:r>
            <a:r>
              <a:rPr lang="it-CH" sz="2000" u="sng" dirty="0">
                <a:solidFill>
                  <a:schemeClr val="bg1"/>
                </a:solidFill>
              </a:rPr>
              <a:t>) </a:t>
            </a:r>
            <a:endParaRPr lang="it-CH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34241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olo 1">
            <a:extLst>
              <a:ext uri="{FF2B5EF4-FFF2-40B4-BE49-F238E27FC236}">
                <a16:creationId xmlns:a16="http://schemas.microsoft.com/office/drawing/2014/main" id="{C194CD37-7F35-41CD-B211-A8F0D56200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44624"/>
            <a:ext cx="8229600" cy="1143000"/>
          </a:xfrm>
        </p:spPr>
        <p:txBody>
          <a:bodyPr>
            <a:normAutofit/>
          </a:bodyPr>
          <a:lstStyle/>
          <a:p>
            <a:r>
              <a:rPr lang="it-CH" b="1" dirty="0" err="1"/>
              <a:t>Protein</a:t>
            </a:r>
            <a:r>
              <a:rPr lang="it-CH" b="1" dirty="0"/>
              <a:t> </a:t>
            </a:r>
            <a:r>
              <a:rPr lang="it-CH" b="1" dirty="0" err="1"/>
              <a:t>Secondary</a:t>
            </a:r>
            <a:r>
              <a:rPr lang="it-CH" b="1" dirty="0"/>
              <a:t> </a:t>
            </a:r>
            <a:r>
              <a:rPr lang="it-CH" b="1" dirty="0" err="1"/>
              <a:t>Structure</a:t>
            </a:r>
            <a:endParaRPr lang="it-CH" b="1" dirty="0"/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E7F38859-3DCB-466E-9218-CB5E259C774A}"/>
              </a:ext>
            </a:extLst>
          </p:cNvPr>
          <p:cNvSpPr txBox="1"/>
          <p:nvPr/>
        </p:nvSpPr>
        <p:spPr>
          <a:xfrm>
            <a:off x="312680" y="1164764"/>
            <a:ext cx="63613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CH" sz="2400" dirty="0">
                <a:latin typeface="Helvetica" panose="020B0604020202020204" pitchFamily="34" charset="0"/>
                <a:cs typeface="Helvetica" panose="020B0604020202020204" pitchFamily="34" charset="0"/>
              </a:rPr>
              <a:t>The amino acid chain path </a:t>
            </a:r>
            <a:r>
              <a:rPr lang="it-CH" sz="2400" dirty="0" err="1">
                <a:latin typeface="Helvetica" panose="020B0604020202020204" pitchFamily="34" charset="0"/>
                <a:cs typeface="Helvetica" panose="020B0604020202020204" pitchFamily="34" charset="0"/>
              </a:rPr>
              <a:t>is</a:t>
            </a:r>
            <a:r>
              <a:rPr lang="it-CH" sz="24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it-CH" sz="2400" dirty="0" err="1">
                <a:latin typeface="Helvetica" panose="020B0604020202020204" pitchFamily="34" charset="0"/>
                <a:cs typeface="Helvetica" panose="020B0604020202020204" pitchFamily="34" charset="0"/>
              </a:rPr>
              <a:t>determined</a:t>
            </a:r>
            <a:r>
              <a:rPr lang="it-CH" sz="2400" dirty="0">
                <a:latin typeface="Helvetica" panose="020B0604020202020204" pitchFamily="34" charset="0"/>
                <a:cs typeface="Helvetica" panose="020B0604020202020204" pitchFamily="34" charset="0"/>
              </a:rPr>
              <a:t> by </a:t>
            </a:r>
            <a:r>
              <a:rPr lang="it-CH" sz="2400" dirty="0" err="1">
                <a:latin typeface="Helvetica" panose="020B0604020202020204" pitchFamily="34" charset="0"/>
                <a:cs typeface="Helvetica" panose="020B0604020202020204" pitchFamily="34" charset="0"/>
              </a:rPr>
              <a:t>backbone</a:t>
            </a:r>
            <a:r>
              <a:rPr lang="it-CH" sz="24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it-CH" sz="2400" dirty="0" err="1">
                <a:latin typeface="Helvetica" panose="020B0604020202020204" pitchFamily="34" charset="0"/>
                <a:cs typeface="Helvetica" panose="020B0604020202020204" pitchFamily="34" charset="0"/>
              </a:rPr>
              <a:t>torsional</a:t>
            </a:r>
            <a:r>
              <a:rPr lang="it-CH" sz="24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it-CH" sz="2400" dirty="0" err="1">
                <a:latin typeface="Helvetica" panose="020B0604020202020204" pitchFamily="34" charset="0"/>
                <a:cs typeface="Helvetica" panose="020B0604020202020204" pitchFamily="34" charset="0"/>
              </a:rPr>
              <a:t>angles</a:t>
            </a:r>
            <a:endParaRPr lang="it-CH" sz="24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E1F3F2B-E5A4-8C85-3E1A-38771EC1DBCE}"/>
              </a:ext>
            </a:extLst>
          </p:cNvPr>
          <p:cNvGrpSpPr/>
          <p:nvPr/>
        </p:nvGrpSpPr>
        <p:grpSpPr>
          <a:xfrm>
            <a:off x="4095272" y="1185178"/>
            <a:ext cx="8161418" cy="6336704"/>
            <a:chOff x="4057950" y="1185178"/>
            <a:chExt cx="8161418" cy="6336704"/>
          </a:xfrm>
        </p:grpSpPr>
        <p:pic>
          <p:nvPicPr>
            <p:cNvPr id="4" name="Picture 3" descr="C:\Users\Matteo\Documents\PhD\presentations\public_defence\science\public_chain2.dat.png">
              <a:extLst>
                <a:ext uri="{FF2B5EF4-FFF2-40B4-BE49-F238E27FC236}">
                  <a16:creationId xmlns:a16="http://schemas.microsoft.com/office/drawing/2014/main" id="{3E91DE2B-083C-4E28-939E-DC31E2AFC0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8966935">
              <a:off x="4251467" y="1185178"/>
              <a:ext cx="7448306" cy="63367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Freccia circolare a destra 4">
              <a:extLst>
                <a:ext uri="{FF2B5EF4-FFF2-40B4-BE49-F238E27FC236}">
                  <a16:creationId xmlns:a16="http://schemas.microsoft.com/office/drawing/2014/main" id="{ADB5142F-736C-4C3E-885A-CE4F1ED662E9}"/>
                </a:ext>
              </a:extLst>
            </p:cNvPr>
            <p:cNvSpPr/>
            <p:nvPr/>
          </p:nvSpPr>
          <p:spPr>
            <a:xfrm rot="1992124">
              <a:off x="8027634" y="4055317"/>
              <a:ext cx="263955" cy="597945"/>
            </a:xfrm>
            <a:prstGeom prst="curvedRightArrow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CH">
                <a:solidFill>
                  <a:schemeClr val="tx1"/>
                </a:solidFill>
              </a:endParaRPr>
            </a:p>
          </p:txBody>
        </p:sp>
        <p:sp>
          <p:nvSpPr>
            <p:cNvPr id="6" name="Freccia circolare a destra 5">
              <a:extLst>
                <a:ext uri="{FF2B5EF4-FFF2-40B4-BE49-F238E27FC236}">
                  <a16:creationId xmlns:a16="http://schemas.microsoft.com/office/drawing/2014/main" id="{9F73F2FA-6656-4357-8BCB-FDB516C4F540}"/>
                </a:ext>
              </a:extLst>
            </p:cNvPr>
            <p:cNvSpPr/>
            <p:nvPr/>
          </p:nvSpPr>
          <p:spPr>
            <a:xfrm rot="19103824" flipH="1" flipV="1">
              <a:off x="7590397" y="4120364"/>
              <a:ext cx="244187" cy="606352"/>
            </a:xfrm>
            <a:prstGeom prst="curvedRightArrow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CH">
                <a:solidFill>
                  <a:schemeClr val="tx1"/>
                </a:solidFill>
              </a:endParaRPr>
            </a:p>
          </p:txBody>
        </p:sp>
        <p:grpSp>
          <p:nvGrpSpPr>
            <p:cNvPr id="13" name="Gruppo 22">
              <a:extLst>
                <a:ext uri="{FF2B5EF4-FFF2-40B4-BE49-F238E27FC236}">
                  <a16:creationId xmlns:a16="http://schemas.microsoft.com/office/drawing/2014/main" id="{16871879-8211-4589-9CC3-6431C998084B}"/>
                </a:ext>
              </a:extLst>
            </p:cNvPr>
            <p:cNvGrpSpPr/>
            <p:nvPr/>
          </p:nvGrpSpPr>
          <p:grpSpPr>
            <a:xfrm>
              <a:off x="4057950" y="2946400"/>
              <a:ext cx="8161418" cy="3464560"/>
              <a:chOff x="3908662" y="2946400"/>
              <a:chExt cx="8161418" cy="3464560"/>
            </a:xfrm>
          </p:grpSpPr>
          <p:sp>
            <p:nvSpPr>
              <p:cNvPr id="15" name="Rettangolo 11">
                <a:extLst>
                  <a:ext uri="{FF2B5EF4-FFF2-40B4-BE49-F238E27FC236}">
                    <a16:creationId xmlns:a16="http://schemas.microsoft.com/office/drawing/2014/main" id="{68FC44A3-16FA-470E-A5EF-D44D2537420A}"/>
                  </a:ext>
                </a:extLst>
              </p:cNvPr>
              <p:cNvSpPr/>
              <p:nvPr/>
            </p:nvSpPr>
            <p:spPr>
              <a:xfrm rot="21173110">
                <a:off x="8524240" y="2946400"/>
                <a:ext cx="3545840" cy="3464560"/>
              </a:xfrm>
              <a:prstGeom prst="rect">
                <a:avLst/>
              </a:prstGeom>
              <a:solidFill>
                <a:srgbClr val="FFFFFF">
                  <a:alpha val="8117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 dirty="0"/>
              </a:p>
            </p:txBody>
          </p:sp>
          <p:sp>
            <p:nvSpPr>
              <p:cNvPr id="16" name="Rettangolo 13">
                <a:extLst>
                  <a:ext uri="{FF2B5EF4-FFF2-40B4-BE49-F238E27FC236}">
                    <a16:creationId xmlns:a16="http://schemas.microsoft.com/office/drawing/2014/main" id="{93AB5A86-3D65-44FB-8CAD-42BE6E28E76A}"/>
                  </a:ext>
                </a:extLst>
              </p:cNvPr>
              <p:cNvSpPr/>
              <p:nvPr/>
            </p:nvSpPr>
            <p:spPr>
              <a:xfrm rot="163206">
                <a:off x="3908662" y="3608338"/>
                <a:ext cx="2927789" cy="2392452"/>
              </a:xfrm>
              <a:prstGeom prst="rect">
                <a:avLst/>
              </a:prstGeom>
              <a:solidFill>
                <a:schemeClr val="bg1">
                  <a:alpha val="81176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 dirty="0"/>
              </a:p>
            </p:txBody>
          </p:sp>
          <p:sp>
            <p:nvSpPr>
              <p:cNvPr id="17" name="Figura a mano libera: forma 20">
                <a:extLst>
                  <a:ext uri="{FF2B5EF4-FFF2-40B4-BE49-F238E27FC236}">
                    <a16:creationId xmlns:a16="http://schemas.microsoft.com/office/drawing/2014/main" id="{BA467187-494E-4BB5-9672-C32E29C1C0A8}"/>
                  </a:ext>
                </a:extLst>
              </p:cNvPr>
              <p:cNvSpPr/>
              <p:nvPr/>
            </p:nvSpPr>
            <p:spPr>
              <a:xfrm>
                <a:off x="6820250" y="3974750"/>
                <a:ext cx="551180" cy="1107440"/>
              </a:xfrm>
              <a:custGeom>
                <a:avLst/>
                <a:gdLst>
                  <a:gd name="connsiteX0" fmla="*/ 284480 w 551180"/>
                  <a:gd name="connsiteY0" fmla="*/ 2540 h 1107440"/>
                  <a:gd name="connsiteX1" fmla="*/ 325120 w 551180"/>
                  <a:gd name="connsiteY1" fmla="*/ 48260 h 1107440"/>
                  <a:gd name="connsiteX2" fmla="*/ 353060 w 551180"/>
                  <a:gd name="connsiteY2" fmla="*/ 66040 h 1107440"/>
                  <a:gd name="connsiteX3" fmla="*/ 393700 w 551180"/>
                  <a:gd name="connsiteY3" fmla="*/ 73660 h 1107440"/>
                  <a:gd name="connsiteX4" fmla="*/ 426720 w 551180"/>
                  <a:gd name="connsiteY4" fmla="*/ 73660 h 1107440"/>
                  <a:gd name="connsiteX5" fmla="*/ 444500 w 551180"/>
                  <a:gd name="connsiteY5" fmla="*/ 71120 h 1107440"/>
                  <a:gd name="connsiteX6" fmla="*/ 551180 w 551180"/>
                  <a:gd name="connsiteY6" fmla="*/ 78740 h 1107440"/>
                  <a:gd name="connsiteX7" fmla="*/ 436880 w 551180"/>
                  <a:gd name="connsiteY7" fmla="*/ 467360 h 1107440"/>
                  <a:gd name="connsiteX8" fmla="*/ 401320 w 551180"/>
                  <a:gd name="connsiteY8" fmla="*/ 492760 h 1107440"/>
                  <a:gd name="connsiteX9" fmla="*/ 378460 w 551180"/>
                  <a:gd name="connsiteY9" fmla="*/ 515620 h 1107440"/>
                  <a:gd name="connsiteX10" fmla="*/ 358140 w 551180"/>
                  <a:gd name="connsiteY10" fmla="*/ 543560 h 1107440"/>
                  <a:gd name="connsiteX11" fmla="*/ 335280 w 551180"/>
                  <a:gd name="connsiteY11" fmla="*/ 586740 h 1107440"/>
                  <a:gd name="connsiteX12" fmla="*/ 327660 w 551180"/>
                  <a:gd name="connsiteY12" fmla="*/ 622300 h 1107440"/>
                  <a:gd name="connsiteX13" fmla="*/ 325120 w 551180"/>
                  <a:gd name="connsiteY13" fmla="*/ 652780 h 1107440"/>
                  <a:gd name="connsiteX14" fmla="*/ 327660 w 551180"/>
                  <a:gd name="connsiteY14" fmla="*/ 683260 h 1107440"/>
                  <a:gd name="connsiteX15" fmla="*/ 335280 w 551180"/>
                  <a:gd name="connsiteY15" fmla="*/ 711200 h 1107440"/>
                  <a:gd name="connsiteX16" fmla="*/ 345440 w 551180"/>
                  <a:gd name="connsiteY16" fmla="*/ 744220 h 1107440"/>
                  <a:gd name="connsiteX17" fmla="*/ 355600 w 551180"/>
                  <a:gd name="connsiteY17" fmla="*/ 762000 h 1107440"/>
                  <a:gd name="connsiteX18" fmla="*/ 375920 w 551180"/>
                  <a:gd name="connsiteY18" fmla="*/ 789940 h 1107440"/>
                  <a:gd name="connsiteX19" fmla="*/ 314960 w 551180"/>
                  <a:gd name="connsiteY19" fmla="*/ 927100 h 1107440"/>
                  <a:gd name="connsiteX20" fmla="*/ 381000 w 551180"/>
                  <a:gd name="connsiteY20" fmla="*/ 1107440 h 1107440"/>
                  <a:gd name="connsiteX21" fmla="*/ 0 w 551180"/>
                  <a:gd name="connsiteY21" fmla="*/ 1099820 h 1107440"/>
                  <a:gd name="connsiteX22" fmla="*/ 55880 w 551180"/>
                  <a:gd name="connsiteY22" fmla="*/ 0 h 1107440"/>
                  <a:gd name="connsiteX23" fmla="*/ 284480 w 551180"/>
                  <a:gd name="connsiteY23" fmla="*/ 2540 h 1107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551180" h="1107440">
                    <a:moveTo>
                      <a:pt x="284480" y="2540"/>
                    </a:moveTo>
                    <a:lnTo>
                      <a:pt x="325120" y="48260"/>
                    </a:lnTo>
                    <a:lnTo>
                      <a:pt x="353060" y="66040"/>
                    </a:lnTo>
                    <a:lnTo>
                      <a:pt x="393700" y="73660"/>
                    </a:lnTo>
                    <a:lnTo>
                      <a:pt x="426720" y="73660"/>
                    </a:lnTo>
                    <a:lnTo>
                      <a:pt x="444500" y="71120"/>
                    </a:lnTo>
                    <a:lnTo>
                      <a:pt x="551180" y="78740"/>
                    </a:lnTo>
                    <a:lnTo>
                      <a:pt x="436880" y="467360"/>
                    </a:lnTo>
                    <a:lnTo>
                      <a:pt x="401320" y="492760"/>
                    </a:lnTo>
                    <a:lnTo>
                      <a:pt x="378460" y="515620"/>
                    </a:lnTo>
                    <a:lnTo>
                      <a:pt x="358140" y="543560"/>
                    </a:lnTo>
                    <a:lnTo>
                      <a:pt x="335280" y="586740"/>
                    </a:lnTo>
                    <a:lnTo>
                      <a:pt x="327660" y="622300"/>
                    </a:lnTo>
                    <a:lnTo>
                      <a:pt x="325120" y="652780"/>
                    </a:lnTo>
                    <a:lnTo>
                      <a:pt x="327660" y="683260"/>
                    </a:lnTo>
                    <a:lnTo>
                      <a:pt x="335280" y="711200"/>
                    </a:lnTo>
                    <a:lnTo>
                      <a:pt x="345440" y="744220"/>
                    </a:lnTo>
                    <a:lnTo>
                      <a:pt x="355600" y="762000"/>
                    </a:lnTo>
                    <a:lnTo>
                      <a:pt x="375920" y="789940"/>
                    </a:lnTo>
                    <a:lnTo>
                      <a:pt x="314960" y="927100"/>
                    </a:lnTo>
                    <a:lnTo>
                      <a:pt x="381000" y="1107440"/>
                    </a:lnTo>
                    <a:lnTo>
                      <a:pt x="0" y="1099820"/>
                    </a:lnTo>
                    <a:lnTo>
                      <a:pt x="55880" y="0"/>
                    </a:lnTo>
                    <a:lnTo>
                      <a:pt x="284480" y="2540"/>
                    </a:lnTo>
                    <a:close/>
                  </a:path>
                </a:pathLst>
              </a:custGeom>
              <a:solidFill>
                <a:schemeClr val="bg1">
                  <a:alpha val="85098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 dirty="0"/>
              </a:p>
            </p:txBody>
          </p:sp>
          <p:sp>
            <p:nvSpPr>
              <p:cNvPr id="18" name="Rettangolo 21">
                <a:extLst>
                  <a:ext uri="{FF2B5EF4-FFF2-40B4-BE49-F238E27FC236}">
                    <a16:creationId xmlns:a16="http://schemas.microsoft.com/office/drawing/2014/main" id="{6EDC9BDB-62BF-46A3-855B-C82CE11E36AA}"/>
                  </a:ext>
                </a:extLst>
              </p:cNvPr>
              <p:cNvSpPr/>
              <p:nvPr/>
            </p:nvSpPr>
            <p:spPr>
              <a:xfrm rot="163206">
                <a:off x="6798805" y="5236770"/>
                <a:ext cx="682669" cy="707175"/>
              </a:xfrm>
              <a:prstGeom prst="rect">
                <a:avLst/>
              </a:prstGeom>
              <a:solidFill>
                <a:schemeClr val="bg1">
                  <a:alpha val="81176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61859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 descr="Immagine che contiene testo, mappa&#10;&#10;Descrizione generata automaticamente">
            <a:extLst>
              <a:ext uri="{FF2B5EF4-FFF2-40B4-BE49-F238E27FC236}">
                <a16:creationId xmlns:a16="http://schemas.microsoft.com/office/drawing/2014/main" id="{C9F98BD1-C36E-4A1C-9523-4260895842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8266" y="1472402"/>
            <a:ext cx="5673734" cy="5068536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423DD158-C196-40C2-828E-266E704DC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44624"/>
            <a:ext cx="8229600" cy="1143000"/>
          </a:xfrm>
        </p:spPr>
        <p:txBody>
          <a:bodyPr>
            <a:normAutofit/>
          </a:bodyPr>
          <a:lstStyle/>
          <a:p>
            <a:r>
              <a:rPr lang="it-CH" b="1" dirty="0" err="1"/>
              <a:t>Protein</a:t>
            </a:r>
            <a:r>
              <a:rPr lang="it-CH" b="1" dirty="0"/>
              <a:t> </a:t>
            </a:r>
            <a:r>
              <a:rPr lang="it-CH" b="1" dirty="0" err="1"/>
              <a:t>Secondary</a:t>
            </a:r>
            <a:r>
              <a:rPr lang="it-CH" b="1" dirty="0"/>
              <a:t> </a:t>
            </a:r>
            <a:r>
              <a:rPr lang="it-CH" b="1" dirty="0" err="1"/>
              <a:t>Structure</a:t>
            </a:r>
            <a:endParaRPr lang="it-CH" b="1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416508F-3C61-4413-A234-B87AD9235D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2679" y="3287828"/>
            <a:ext cx="6445200" cy="2796815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it-CH" dirty="0">
                <a:latin typeface="Helvetica" panose="020B0604020202020204" pitchFamily="34" charset="0"/>
                <a:cs typeface="Helvetica" panose="020B0604020202020204" pitchFamily="34" charset="0"/>
              </a:rPr>
              <a:t>Dictionary of Secondary Structure in Proteins (DSSP) classification defines 7 secondary structure elements (regions in the plot):</a:t>
            </a:r>
          </a:p>
          <a:p>
            <a:pPr>
              <a:spcBef>
                <a:spcPts val="0"/>
              </a:spcBef>
            </a:pPr>
            <a:r>
              <a:rPr lang="it-CH" sz="2000" dirty="0">
                <a:latin typeface="Helvetica" panose="020B0604020202020204" pitchFamily="34" charset="0"/>
                <a:cs typeface="Helvetica" panose="020B0604020202020204" pitchFamily="34" charset="0"/>
              </a:rPr>
              <a:t>H = </a:t>
            </a:r>
            <a:r>
              <a:rPr lang="el-GR" sz="2000" dirty="0">
                <a:latin typeface="Helvetica" panose="020B0604020202020204" pitchFamily="34" charset="0"/>
                <a:cs typeface="Helvetica" panose="020B0604020202020204" pitchFamily="34" charset="0"/>
              </a:rPr>
              <a:t>α-</a:t>
            </a:r>
            <a:r>
              <a:rPr lang="it-CH" sz="2000" dirty="0" err="1">
                <a:latin typeface="Helvetica" panose="020B0604020202020204" pitchFamily="34" charset="0"/>
                <a:cs typeface="Helvetica" panose="020B0604020202020204" pitchFamily="34" charset="0"/>
              </a:rPr>
              <a:t>helix</a:t>
            </a:r>
            <a:endParaRPr lang="it-CH" sz="20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>
              <a:spcBef>
                <a:spcPts val="0"/>
              </a:spcBef>
            </a:pPr>
            <a:r>
              <a:rPr lang="it-CH" sz="2000" dirty="0">
                <a:latin typeface="Helvetica" panose="020B0604020202020204" pitchFamily="34" charset="0"/>
                <a:cs typeface="Helvetica" panose="020B0604020202020204" pitchFamily="34" charset="0"/>
              </a:rPr>
              <a:t>G = 3</a:t>
            </a:r>
            <a:r>
              <a:rPr lang="it-CH" sz="2000" baseline="-25000" dirty="0">
                <a:latin typeface="Helvetica" panose="020B0604020202020204" pitchFamily="34" charset="0"/>
                <a:cs typeface="Helvetica" panose="020B0604020202020204" pitchFamily="34" charset="0"/>
              </a:rPr>
              <a:t>10</a:t>
            </a:r>
            <a:r>
              <a:rPr lang="it-CH" sz="2000" dirty="0">
                <a:latin typeface="Helvetica" panose="020B0604020202020204" pitchFamily="34" charset="0"/>
                <a:cs typeface="Helvetica" panose="020B0604020202020204" pitchFamily="34" charset="0"/>
              </a:rPr>
              <a:t> </a:t>
            </a:r>
            <a:r>
              <a:rPr lang="it-CH" sz="2000" dirty="0" err="1">
                <a:latin typeface="Helvetica" panose="020B0604020202020204" pitchFamily="34" charset="0"/>
                <a:cs typeface="Helvetica" panose="020B0604020202020204" pitchFamily="34" charset="0"/>
              </a:rPr>
              <a:t>helix</a:t>
            </a:r>
            <a:endParaRPr lang="it-CH" sz="20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>
              <a:spcBef>
                <a:spcPts val="0"/>
              </a:spcBef>
            </a:pPr>
            <a:r>
              <a:rPr lang="it-CH" sz="2000" dirty="0">
                <a:latin typeface="Helvetica" panose="020B0604020202020204" pitchFamily="34" charset="0"/>
                <a:cs typeface="Helvetica" panose="020B0604020202020204" pitchFamily="34" charset="0"/>
              </a:rPr>
              <a:t>I = </a:t>
            </a:r>
            <a:r>
              <a:rPr lang="el-GR" sz="2000" dirty="0">
                <a:latin typeface="Helvetica" panose="020B0604020202020204" pitchFamily="34" charset="0"/>
                <a:cs typeface="Helvetica" panose="020B0604020202020204" pitchFamily="34" charset="0"/>
              </a:rPr>
              <a:t>π-</a:t>
            </a:r>
            <a:r>
              <a:rPr lang="it-CH" sz="2000" dirty="0" err="1">
                <a:latin typeface="Helvetica" panose="020B0604020202020204" pitchFamily="34" charset="0"/>
                <a:cs typeface="Helvetica" panose="020B0604020202020204" pitchFamily="34" charset="0"/>
              </a:rPr>
              <a:t>helix</a:t>
            </a:r>
            <a:endParaRPr lang="it-CH" sz="20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>
              <a:spcBef>
                <a:spcPts val="0"/>
              </a:spcBef>
            </a:pPr>
            <a:r>
              <a:rPr lang="it-CH" sz="2000" dirty="0">
                <a:latin typeface="Helvetica" panose="020B0604020202020204" pitchFamily="34" charset="0"/>
                <a:cs typeface="Helvetica" panose="020B0604020202020204" pitchFamily="34" charset="0"/>
              </a:rPr>
              <a:t>B = residue in </a:t>
            </a:r>
            <a:r>
              <a:rPr lang="it-CH" sz="2000" dirty="0" err="1">
                <a:latin typeface="Helvetica" panose="020B0604020202020204" pitchFamily="34" charset="0"/>
                <a:cs typeface="Helvetica" panose="020B0604020202020204" pitchFamily="34" charset="0"/>
              </a:rPr>
              <a:t>isolated</a:t>
            </a:r>
            <a:r>
              <a:rPr lang="it-CH" sz="20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l-GR" sz="2000" dirty="0">
                <a:latin typeface="Helvetica" panose="020B0604020202020204" pitchFamily="34" charset="0"/>
                <a:cs typeface="Helvetica" panose="020B0604020202020204" pitchFamily="34" charset="0"/>
              </a:rPr>
              <a:t>β-</a:t>
            </a:r>
            <a:r>
              <a:rPr lang="it-CH" sz="2000" dirty="0">
                <a:latin typeface="Helvetica" panose="020B0604020202020204" pitchFamily="34" charset="0"/>
                <a:cs typeface="Helvetica" panose="020B0604020202020204" pitchFamily="34" charset="0"/>
              </a:rPr>
              <a:t>bridge</a:t>
            </a:r>
          </a:p>
          <a:p>
            <a:pPr>
              <a:spcBef>
                <a:spcPts val="0"/>
              </a:spcBef>
            </a:pPr>
            <a:r>
              <a:rPr lang="it-CH" sz="2000" dirty="0">
                <a:latin typeface="Helvetica" panose="020B0604020202020204" pitchFamily="34" charset="0"/>
                <a:cs typeface="Helvetica" panose="020B0604020202020204" pitchFamily="34" charset="0"/>
              </a:rPr>
              <a:t>E = </a:t>
            </a:r>
            <a:r>
              <a:rPr lang="it-CH" sz="2000" dirty="0" err="1">
                <a:latin typeface="Helvetica" panose="020B0604020202020204" pitchFamily="34" charset="0"/>
                <a:cs typeface="Helvetica" panose="020B0604020202020204" pitchFamily="34" charset="0"/>
              </a:rPr>
              <a:t>extended</a:t>
            </a:r>
            <a:r>
              <a:rPr lang="it-CH" sz="20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it-CH" sz="2000" dirty="0" err="1">
                <a:latin typeface="Helvetica" panose="020B0604020202020204" pitchFamily="34" charset="0"/>
                <a:cs typeface="Helvetica" panose="020B0604020202020204" pitchFamily="34" charset="0"/>
              </a:rPr>
              <a:t>strand</a:t>
            </a:r>
            <a:endParaRPr lang="it-CH" sz="20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>
              <a:spcBef>
                <a:spcPts val="0"/>
              </a:spcBef>
            </a:pPr>
            <a:r>
              <a:rPr lang="it-CH" sz="2000" dirty="0">
                <a:latin typeface="Helvetica" panose="020B0604020202020204" pitchFamily="34" charset="0"/>
                <a:cs typeface="Helvetica" panose="020B0604020202020204" pitchFamily="34" charset="0"/>
              </a:rPr>
              <a:t>T = </a:t>
            </a:r>
            <a:r>
              <a:rPr lang="it-CH" sz="2000" dirty="0" err="1">
                <a:latin typeface="Helvetica" panose="020B0604020202020204" pitchFamily="34" charset="0"/>
                <a:cs typeface="Helvetica" panose="020B0604020202020204" pitchFamily="34" charset="0"/>
              </a:rPr>
              <a:t>hydrogen</a:t>
            </a:r>
            <a:r>
              <a:rPr lang="it-CH" sz="20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it-CH" sz="2000" dirty="0" err="1">
                <a:latin typeface="Helvetica" panose="020B0604020202020204" pitchFamily="34" charset="0"/>
                <a:cs typeface="Helvetica" panose="020B0604020202020204" pitchFamily="34" charset="0"/>
              </a:rPr>
              <a:t>bonded</a:t>
            </a:r>
            <a:r>
              <a:rPr lang="it-CH" sz="2000" dirty="0">
                <a:latin typeface="Helvetica" panose="020B0604020202020204" pitchFamily="34" charset="0"/>
                <a:cs typeface="Helvetica" panose="020B0604020202020204" pitchFamily="34" charset="0"/>
              </a:rPr>
              <a:t> turn</a:t>
            </a:r>
          </a:p>
          <a:p>
            <a:pPr>
              <a:spcBef>
                <a:spcPts val="0"/>
              </a:spcBef>
            </a:pPr>
            <a:r>
              <a:rPr lang="it-CH" sz="2000" dirty="0">
                <a:latin typeface="Helvetica" panose="020B0604020202020204" pitchFamily="34" charset="0"/>
                <a:cs typeface="Helvetica" panose="020B0604020202020204" pitchFamily="34" charset="0"/>
              </a:rPr>
              <a:t>S = </a:t>
            </a:r>
            <a:r>
              <a:rPr lang="it-CH" sz="2000" dirty="0" err="1">
                <a:latin typeface="Helvetica" panose="020B0604020202020204" pitchFamily="34" charset="0"/>
                <a:cs typeface="Helvetica" panose="020B0604020202020204" pitchFamily="34" charset="0"/>
              </a:rPr>
              <a:t>bend</a:t>
            </a:r>
            <a:endParaRPr lang="it-CH" sz="20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AB79CB80-5F4B-478D-AF67-2433D3072F69}"/>
              </a:ext>
            </a:extLst>
          </p:cNvPr>
          <p:cNvSpPr/>
          <p:nvPr/>
        </p:nvSpPr>
        <p:spPr>
          <a:xfrm>
            <a:off x="5046835" y="6279328"/>
            <a:ext cx="701159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070C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W. </a:t>
            </a:r>
            <a:r>
              <a:rPr lang="de-DE" sz="1400" dirty="0" err="1">
                <a:solidFill>
                  <a:srgbClr val="0070C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Kabsch</a:t>
            </a:r>
            <a:r>
              <a:rPr lang="de-DE" sz="1400" dirty="0">
                <a:solidFill>
                  <a:srgbClr val="0070C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and C. Sander, </a:t>
            </a:r>
            <a:r>
              <a:rPr lang="en-US" sz="1400" i="1" dirty="0">
                <a:solidFill>
                  <a:srgbClr val="0070C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Dictionary of protein secondary structure: Pattern recognition of hydrogen‐bonded and geometrical features, </a:t>
            </a:r>
            <a:r>
              <a:rPr lang="de-DE" sz="1400" b="1" i="1" dirty="0">
                <a:solidFill>
                  <a:srgbClr val="0070C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Biopolymers</a:t>
            </a:r>
            <a:r>
              <a:rPr lang="de-DE" sz="1400" dirty="0">
                <a:solidFill>
                  <a:srgbClr val="0070C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, 1983</a:t>
            </a:r>
            <a:endParaRPr lang="it-CH" sz="1400" dirty="0">
              <a:solidFill>
                <a:srgbClr val="0070C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947D8D49-DBB2-4D12-9F51-5EBABCE97951}"/>
              </a:ext>
            </a:extLst>
          </p:cNvPr>
          <p:cNvSpPr/>
          <p:nvPr/>
        </p:nvSpPr>
        <p:spPr>
          <a:xfrm>
            <a:off x="312679" y="2303351"/>
            <a:ext cx="64452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CH" sz="2400" b="1" dirty="0">
                <a:latin typeface="Helvetica" panose="020B0604020202020204" pitchFamily="34" charset="0"/>
                <a:cs typeface="Helvetica" panose="020B0604020202020204" pitchFamily="34" charset="0"/>
              </a:rPr>
              <a:t>Ramachandran plot</a:t>
            </a:r>
            <a:r>
              <a:rPr lang="it-CH" sz="2400" dirty="0">
                <a:latin typeface="Helvetica" panose="020B0604020202020204" pitchFamily="34" charset="0"/>
                <a:cs typeface="Helvetica" panose="020B0604020202020204" pitchFamily="34" charset="0"/>
              </a:rPr>
              <a:t>: scatter plot of amino acids backbone torsional angles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58C8B049-CE45-485E-A7F3-F887D2150F35}"/>
              </a:ext>
            </a:extLst>
          </p:cNvPr>
          <p:cNvSpPr txBox="1"/>
          <p:nvPr/>
        </p:nvSpPr>
        <p:spPr>
          <a:xfrm>
            <a:off x="312680" y="1164764"/>
            <a:ext cx="64451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CH" sz="2400" dirty="0">
                <a:latin typeface="Helvetica" panose="020B0604020202020204" pitchFamily="34" charset="0"/>
                <a:cs typeface="Helvetica" panose="020B0604020202020204" pitchFamily="34" charset="0"/>
              </a:rPr>
              <a:t>The amino acid chain path </a:t>
            </a:r>
            <a:r>
              <a:rPr lang="it-CH" sz="2400" dirty="0" err="1">
                <a:latin typeface="Helvetica" panose="020B0604020202020204" pitchFamily="34" charset="0"/>
                <a:cs typeface="Helvetica" panose="020B0604020202020204" pitchFamily="34" charset="0"/>
              </a:rPr>
              <a:t>is</a:t>
            </a:r>
            <a:r>
              <a:rPr lang="it-CH" sz="24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it-CH" sz="2400" dirty="0" err="1">
                <a:latin typeface="Helvetica" panose="020B0604020202020204" pitchFamily="34" charset="0"/>
                <a:cs typeface="Helvetica" panose="020B0604020202020204" pitchFamily="34" charset="0"/>
              </a:rPr>
              <a:t>determined</a:t>
            </a:r>
            <a:r>
              <a:rPr lang="it-CH" sz="2400" dirty="0">
                <a:latin typeface="Helvetica" panose="020B0604020202020204" pitchFamily="34" charset="0"/>
                <a:cs typeface="Helvetica" panose="020B0604020202020204" pitchFamily="34" charset="0"/>
              </a:rPr>
              <a:t> by </a:t>
            </a:r>
            <a:r>
              <a:rPr lang="it-CH" sz="2400" dirty="0" err="1">
                <a:latin typeface="Helvetica" panose="020B0604020202020204" pitchFamily="34" charset="0"/>
                <a:cs typeface="Helvetica" panose="020B0604020202020204" pitchFamily="34" charset="0"/>
              </a:rPr>
              <a:t>backbone</a:t>
            </a:r>
            <a:r>
              <a:rPr lang="it-CH" sz="24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it-CH" sz="2400" dirty="0" err="1">
                <a:latin typeface="Helvetica" panose="020B0604020202020204" pitchFamily="34" charset="0"/>
                <a:cs typeface="Helvetica" panose="020B0604020202020204" pitchFamily="34" charset="0"/>
              </a:rPr>
              <a:t>torsional</a:t>
            </a:r>
            <a:r>
              <a:rPr lang="it-CH" sz="24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it-CH" sz="2400" dirty="0" err="1">
                <a:latin typeface="Helvetica" panose="020B0604020202020204" pitchFamily="34" charset="0"/>
                <a:cs typeface="Helvetica" panose="020B0604020202020204" pitchFamily="34" charset="0"/>
              </a:rPr>
              <a:t>angles</a:t>
            </a:r>
            <a:endParaRPr lang="it-CH" sz="24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743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CH" b="1" dirty="0" err="1"/>
              <a:t>Protein</a:t>
            </a:r>
            <a:r>
              <a:rPr lang="it-CH" b="1" dirty="0"/>
              <a:t> </a:t>
            </a:r>
            <a:r>
              <a:rPr lang="it-CH" b="1" dirty="0" err="1"/>
              <a:t>tertiary</a:t>
            </a:r>
            <a:r>
              <a:rPr lang="it-CH" b="1" dirty="0"/>
              <a:t> </a:t>
            </a:r>
            <a:r>
              <a:rPr lang="it-CH" b="1" dirty="0" err="1"/>
              <a:t>structure</a:t>
            </a:r>
            <a:r>
              <a:rPr lang="it-CH" b="1" dirty="0"/>
              <a:t>: </a:t>
            </a:r>
            <a:r>
              <a:rPr lang="it-CH" b="1" dirty="0" err="1"/>
              <a:t>folding</a:t>
            </a:r>
            <a:endParaRPr lang="it-CH" b="1" i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7B1FA0E-14FF-87F2-3D97-AB465FA6C1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509332"/>
            <a:ext cx="5851458" cy="5072444"/>
          </a:xfrm>
          <a:prstGeom prst="rect">
            <a:avLst/>
          </a:prstGeom>
        </p:spPr>
      </p:pic>
      <p:sp>
        <p:nvSpPr>
          <p:cNvPr id="4" name="CasellaDiTesto 5">
            <a:extLst>
              <a:ext uri="{FF2B5EF4-FFF2-40B4-BE49-F238E27FC236}">
                <a16:creationId xmlns:a16="http://schemas.microsoft.com/office/drawing/2014/main" id="{3FA616E1-3007-E365-EA3A-91592E0E4754}"/>
              </a:ext>
            </a:extLst>
          </p:cNvPr>
          <p:cNvSpPr txBox="1"/>
          <p:nvPr/>
        </p:nvSpPr>
        <p:spPr>
          <a:xfrm>
            <a:off x="114162" y="1085351"/>
            <a:ext cx="78011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CH" sz="2400" dirty="0">
                <a:latin typeface="Helvetica" panose="020B0604020202020204" pitchFamily="34" charset="0"/>
                <a:cs typeface="Helvetica" panose="020B0604020202020204" pitchFamily="34" charset="0"/>
              </a:rPr>
              <a:t>Protein («polypeptide»): 10 to &gt;1000 amino acids</a:t>
            </a:r>
          </a:p>
        </p:txBody>
      </p:sp>
    </p:spTree>
    <p:extLst>
      <p:ext uri="{BB962C8B-B14F-4D97-AF65-F5344CB8AC3E}">
        <p14:creationId xmlns:p14="http://schemas.microsoft.com/office/powerpoint/2010/main" val="1575519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186451">
            <a:off x="1127393" y="432130"/>
            <a:ext cx="5662685" cy="7059312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CH" b="1" dirty="0" err="1"/>
              <a:t>Protein</a:t>
            </a:r>
            <a:r>
              <a:rPr lang="it-CH" b="1" dirty="0"/>
              <a:t> </a:t>
            </a:r>
            <a:r>
              <a:rPr lang="it-CH" b="1" dirty="0" err="1"/>
              <a:t>tertiary</a:t>
            </a:r>
            <a:r>
              <a:rPr lang="it-CH" b="1" dirty="0"/>
              <a:t> </a:t>
            </a:r>
            <a:r>
              <a:rPr lang="it-CH" b="1" dirty="0" err="1"/>
              <a:t>structure</a:t>
            </a:r>
            <a:r>
              <a:rPr lang="it-CH" b="1" dirty="0"/>
              <a:t>: </a:t>
            </a:r>
            <a:r>
              <a:rPr lang="it-CH" b="1" dirty="0" err="1"/>
              <a:t>folding</a:t>
            </a:r>
            <a:endParaRPr lang="it-CH" b="1" i="1" dirty="0"/>
          </a:p>
        </p:txBody>
      </p:sp>
      <p:sp>
        <p:nvSpPr>
          <p:cNvPr id="14" name="CasellaDiTesto 5">
            <a:extLst>
              <a:ext uri="{FF2B5EF4-FFF2-40B4-BE49-F238E27FC236}">
                <a16:creationId xmlns:a16="http://schemas.microsoft.com/office/drawing/2014/main" id="{48B7F35C-EF9B-46D5-B108-35123D46A708}"/>
              </a:ext>
            </a:extLst>
          </p:cNvPr>
          <p:cNvSpPr txBox="1"/>
          <p:nvPr/>
        </p:nvSpPr>
        <p:spPr>
          <a:xfrm>
            <a:off x="114162" y="1085351"/>
            <a:ext cx="78011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CH" sz="2400" dirty="0">
                <a:latin typeface="Helvetica" panose="020B0604020202020204" pitchFamily="34" charset="0"/>
                <a:cs typeface="Helvetica" panose="020B0604020202020204" pitchFamily="34" charset="0"/>
              </a:rPr>
              <a:t>Protein («polypeptide»): 10 to &gt;1000 amino acids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276468" y="4922984"/>
            <a:ext cx="223971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latin typeface="Helvetica" panose="020B0604020202020204" pitchFamily="34" charset="0"/>
                <a:cs typeface="Helvetica" panose="020B0604020202020204" pitchFamily="34" charset="0"/>
              </a:rPr>
              <a:t>Cartoon</a:t>
            </a:r>
          </a:p>
          <a:p>
            <a:r>
              <a:rPr lang="en-GB" sz="2400" dirty="0">
                <a:latin typeface="Helvetica" panose="020B0604020202020204" pitchFamily="34" charset="0"/>
                <a:cs typeface="Helvetica" panose="020B0604020202020204" pitchFamily="34" charset="0"/>
              </a:rPr>
              <a:t>representation:</a:t>
            </a:r>
          </a:p>
          <a:p>
            <a:r>
              <a:rPr lang="en-GB" sz="2400" dirty="0">
                <a:latin typeface="Helvetica" panose="020B0604020202020204" pitchFamily="34" charset="0"/>
                <a:cs typeface="Helvetica" panose="020B0604020202020204" pitchFamily="34" charset="0"/>
              </a:rPr>
              <a:t>helices</a:t>
            </a:r>
          </a:p>
        </p:txBody>
      </p:sp>
    </p:spTree>
    <p:extLst>
      <p:ext uri="{BB962C8B-B14F-4D97-AF65-F5344CB8AC3E}">
        <p14:creationId xmlns:p14="http://schemas.microsoft.com/office/powerpoint/2010/main" val="1704140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24913" y="431260"/>
            <a:ext cx="5662685" cy="7059312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CH" b="1" dirty="0" err="1"/>
              <a:t>Protein</a:t>
            </a:r>
            <a:r>
              <a:rPr lang="it-CH" b="1" dirty="0"/>
              <a:t> </a:t>
            </a:r>
            <a:r>
              <a:rPr lang="it-CH" b="1" dirty="0" err="1"/>
              <a:t>tertiary</a:t>
            </a:r>
            <a:r>
              <a:rPr lang="it-CH" b="1" dirty="0"/>
              <a:t> </a:t>
            </a:r>
            <a:r>
              <a:rPr lang="it-CH" b="1" dirty="0" err="1"/>
              <a:t>structure</a:t>
            </a:r>
            <a:r>
              <a:rPr lang="it-CH" b="1" dirty="0"/>
              <a:t>: </a:t>
            </a:r>
            <a:r>
              <a:rPr lang="it-CH" b="1" dirty="0" err="1"/>
              <a:t>folding</a:t>
            </a:r>
            <a:endParaRPr lang="it-CH" b="1" i="1" dirty="0"/>
          </a:p>
        </p:txBody>
      </p:sp>
      <p:sp>
        <p:nvSpPr>
          <p:cNvPr id="14" name="CasellaDiTesto 5">
            <a:extLst>
              <a:ext uri="{FF2B5EF4-FFF2-40B4-BE49-F238E27FC236}">
                <a16:creationId xmlns:a16="http://schemas.microsoft.com/office/drawing/2014/main" id="{48B7F35C-EF9B-46D5-B108-35123D46A708}"/>
              </a:ext>
            </a:extLst>
          </p:cNvPr>
          <p:cNvSpPr txBox="1"/>
          <p:nvPr/>
        </p:nvSpPr>
        <p:spPr>
          <a:xfrm>
            <a:off x="114162" y="1085351"/>
            <a:ext cx="78011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CH" sz="2400" dirty="0">
                <a:latin typeface="Helvetica" panose="020B0604020202020204" pitchFamily="34" charset="0"/>
                <a:cs typeface="Helvetica" panose="020B0604020202020204" pitchFamily="34" charset="0"/>
              </a:rPr>
              <a:t>Protein («polypeptide»): 10 to &gt;1000 amino acids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276468" y="4922984"/>
            <a:ext cx="223971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latin typeface="Helvetica" panose="020B0604020202020204" pitchFamily="34" charset="0"/>
                <a:cs typeface="Helvetica" panose="020B0604020202020204" pitchFamily="34" charset="0"/>
              </a:rPr>
              <a:t>Cartoon</a:t>
            </a:r>
          </a:p>
          <a:p>
            <a:r>
              <a:rPr lang="en-GB" sz="2400" dirty="0">
                <a:latin typeface="Helvetica" panose="020B0604020202020204" pitchFamily="34" charset="0"/>
                <a:cs typeface="Helvetica" panose="020B0604020202020204" pitchFamily="34" charset="0"/>
              </a:rPr>
              <a:t>representation:</a:t>
            </a:r>
          </a:p>
          <a:p>
            <a:r>
              <a:rPr lang="en-GB" sz="2400" dirty="0">
                <a:latin typeface="Helvetica" panose="020B0604020202020204" pitchFamily="34" charset="0"/>
                <a:cs typeface="Helvetica" panose="020B0604020202020204" pitchFamily="34" charset="0"/>
              </a:rPr>
              <a:t>sheets</a:t>
            </a:r>
          </a:p>
        </p:txBody>
      </p:sp>
    </p:spTree>
    <p:extLst>
      <p:ext uri="{BB962C8B-B14F-4D97-AF65-F5344CB8AC3E}">
        <p14:creationId xmlns:p14="http://schemas.microsoft.com/office/powerpoint/2010/main" val="1435764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28632" y="449921"/>
            <a:ext cx="5662685" cy="7059312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CH" b="1" dirty="0"/>
              <a:t>Protein tertiary structure: folding</a:t>
            </a:r>
            <a:endParaRPr lang="it-CH" b="1" i="1" dirty="0"/>
          </a:p>
        </p:txBody>
      </p:sp>
      <p:sp>
        <p:nvSpPr>
          <p:cNvPr id="14" name="CasellaDiTesto 5">
            <a:extLst>
              <a:ext uri="{FF2B5EF4-FFF2-40B4-BE49-F238E27FC236}">
                <a16:creationId xmlns:a16="http://schemas.microsoft.com/office/drawing/2014/main" id="{48B7F35C-EF9B-46D5-B108-35123D46A708}"/>
              </a:ext>
            </a:extLst>
          </p:cNvPr>
          <p:cNvSpPr txBox="1"/>
          <p:nvPr/>
        </p:nvSpPr>
        <p:spPr>
          <a:xfrm>
            <a:off x="114162" y="1085351"/>
            <a:ext cx="78011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CH" sz="2400" dirty="0">
                <a:latin typeface="Helvetica" panose="020B0604020202020204" pitchFamily="34" charset="0"/>
                <a:cs typeface="Helvetica" panose="020B0604020202020204" pitchFamily="34" charset="0"/>
              </a:rPr>
              <a:t>Protein («polypeptide»): 10 to &gt;1000 amino acids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276468" y="4922984"/>
            <a:ext cx="223971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latin typeface="Helvetica" panose="020B0604020202020204" pitchFamily="34" charset="0"/>
                <a:cs typeface="Helvetica" panose="020B0604020202020204" pitchFamily="34" charset="0"/>
              </a:rPr>
              <a:t>Cartoon</a:t>
            </a:r>
          </a:p>
          <a:p>
            <a:r>
              <a:rPr lang="en-GB" sz="2400" dirty="0">
                <a:latin typeface="Helvetica" panose="020B0604020202020204" pitchFamily="34" charset="0"/>
                <a:cs typeface="Helvetica" panose="020B0604020202020204" pitchFamily="34" charset="0"/>
              </a:rPr>
              <a:t>representation:</a:t>
            </a:r>
          </a:p>
          <a:p>
            <a:r>
              <a:rPr lang="en-GB" sz="2400" dirty="0">
                <a:latin typeface="Helvetica" panose="020B0604020202020204" pitchFamily="34" charset="0"/>
                <a:cs typeface="Helvetica" panose="020B0604020202020204" pitchFamily="34" charset="0"/>
              </a:rPr>
              <a:t>loops</a:t>
            </a:r>
          </a:p>
        </p:txBody>
      </p:sp>
    </p:spTree>
    <p:extLst>
      <p:ext uri="{BB962C8B-B14F-4D97-AF65-F5344CB8AC3E}">
        <p14:creationId xmlns:p14="http://schemas.microsoft.com/office/powerpoint/2010/main" val="94267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CH" b="1" dirty="0" err="1"/>
              <a:t>Protein</a:t>
            </a:r>
            <a:r>
              <a:rPr lang="it-CH" b="1" dirty="0"/>
              <a:t> </a:t>
            </a:r>
            <a:r>
              <a:rPr lang="it-CH" b="1" dirty="0" err="1"/>
              <a:t>tertiary</a:t>
            </a:r>
            <a:r>
              <a:rPr lang="it-CH" b="1" dirty="0"/>
              <a:t> </a:t>
            </a:r>
            <a:r>
              <a:rPr lang="it-CH" b="1" dirty="0" err="1"/>
              <a:t>structure</a:t>
            </a:r>
            <a:r>
              <a:rPr lang="it-CH" b="1" dirty="0"/>
              <a:t>: </a:t>
            </a:r>
            <a:r>
              <a:rPr lang="it-CH" b="1" dirty="0" err="1"/>
              <a:t>folding</a:t>
            </a:r>
            <a:endParaRPr lang="it-CH" b="1" i="1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18026" y="497001"/>
            <a:ext cx="5662685" cy="7059312"/>
          </a:xfrm>
          <a:prstGeom prst="rect">
            <a:avLst/>
          </a:prstGeom>
        </p:spPr>
      </p:pic>
      <p:sp>
        <p:nvSpPr>
          <p:cNvPr id="14" name="CasellaDiTesto 5">
            <a:extLst>
              <a:ext uri="{FF2B5EF4-FFF2-40B4-BE49-F238E27FC236}">
                <a16:creationId xmlns:a16="http://schemas.microsoft.com/office/drawing/2014/main" id="{48B7F35C-EF9B-46D5-B108-35123D46A708}"/>
              </a:ext>
            </a:extLst>
          </p:cNvPr>
          <p:cNvSpPr txBox="1"/>
          <p:nvPr/>
        </p:nvSpPr>
        <p:spPr>
          <a:xfrm>
            <a:off x="114162" y="1085351"/>
            <a:ext cx="78011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CH" sz="2400" dirty="0">
                <a:latin typeface="Helvetica" panose="020B0604020202020204" pitchFamily="34" charset="0"/>
                <a:cs typeface="Helvetica" panose="020B0604020202020204" pitchFamily="34" charset="0"/>
              </a:rPr>
              <a:t>Protein («polypeptide»): 10 to &gt;1000 amino acids</a:t>
            </a:r>
          </a:p>
        </p:txBody>
      </p:sp>
      <p:sp>
        <p:nvSpPr>
          <p:cNvPr id="15" name="CasellaDiTesto 8">
            <a:extLst>
              <a:ext uri="{FF2B5EF4-FFF2-40B4-BE49-F238E27FC236}">
                <a16:creationId xmlns:a16="http://schemas.microsoft.com/office/drawing/2014/main" id="{F1A4E23A-8F55-4A5A-B87C-4AEAA1B2F8BE}"/>
              </a:ext>
            </a:extLst>
          </p:cNvPr>
          <p:cNvSpPr txBox="1"/>
          <p:nvPr/>
        </p:nvSpPr>
        <p:spPr>
          <a:xfrm>
            <a:off x="7879399" y="1309283"/>
            <a:ext cx="388159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CH" sz="2400" b="1" dirty="0">
                <a:latin typeface="Helvetica" panose="020B0604020202020204" pitchFamily="34" charset="0"/>
                <a:cs typeface="Helvetica" panose="020B0604020202020204" pitchFamily="34" charset="0"/>
              </a:rPr>
              <a:t>Anfinsen’s dogma</a:t>
            </a:r>
          </a:p>
          <a:p>
            <a:pPr algn="ctr"/>
            <a:r>
              <a:rPr lang="it-CH" sz="2400" dirty="0">
                <a:latin typeface="Helvetica" panose="020B0604020202020204" pitchFamily="34" charset="0"/>
                <a:cs typeface="Helvetica" panose="020B0604020202020204" pitchFamily="34" charset="0"/>
              </a:rPr>
              <a:t>The three-dimensional structure of a protein in its native environment is solely determined by its amino acid sequence.</a:t>
            </a:r>
          </a:p>
        </p:txBody>
      </p:sp>
      <p:sp>
        <p:nvSpPr>
          <p:cNvPr id="16" name="Rettangolo 4">
            <a:extLst>
              <a:ext uri="{FF2B5EF4-FFF2-40B4-BE49-F238E27FC236}">
                <a16:creationId xmlns:a16="http://schemas.microsoft.com/office/drawing/2014/main" id="{BE5F5DFF-D1AE-47D3-9E92-601F86892C74}"/>
              </a:ext>
            </a:extLst>
          </p:cNvPr>
          <p:cNvSpPr/>
          <p:nvPr/>
        </p:nvSpPr>
        <p:spPr>
          <a:xfrm>
            <a:off x="7187740" y="6202918"/>
            <a:ext cx="461634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rgbClr val="0070C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Christian Anfinsen. </a:t>
            </a:r>
            <a:r>
              <a:rPr lang="en-US" sz="1400" i="1" dirty="0">
                <a:solidFill>
                  <a:srgbClr val="0070C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Principles that govern the folding of protein chains,</a:t>
            </a:r>
            <a:r>
              <a:rPr lang="en-US" sz="1400" dirty="0">
                <a:solidFill>
                  <a:srgbClr val="0070C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 </a:t>
            </a:r>
            <a:r>
              <a:rPr lang="en-US" sz="1400" b="1" i="1" dirty="0">
                <a:solidFill>
                  <a:srgbClr val="0070C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Science</a:t>
            </a:r>
            <a:r>
              <a:rPr lang="en-US" sz="1400" dirty="0">
                <a:solidFill>
                  <a:srgbClr val="0070C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, 1973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9023" y="3908990"/>
            <a:ext cx="1665435" cy="2121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300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CH" b="1" dirty="0" err="1"/>
              <a:t>Hydrogen</a:t>
            </a:r>
            <a:r>
              <a:rPr lang="it-CH" b="1" dirty="0"/>
              <a:t> bonds</a:t>
            </a:r>
            <a:endParaRPr lang="it-CH" b="1" i="1" dirty="0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057DA23E-87D8-450A-9882-9097E57BC8DA}"/>
              </a:ext>
            </a:extLst>
          </p:cNvPr>
          <p:cNvSpPr/>
          <p:nvPr/>
        </p:nvSpPr>
        <p:spPr>
          <a:xfrm>
            <a:off x="439977" y="3239293"/>
            <a:ext cx="6096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>
                <a:solidFill>
                  <a:srgbClr val="22222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Hydrogen bond energy in biomolecular systems typically 5-25 kJ/mol, e.g.: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Helvetica" panose="020B0604020202020204" pitchFamily="34" charset="0"/>
                <a:cs typeface="Helvetica" panose="020B0604020202020204" pitchFamily="34" charset="0"/>
              </a:rPr>
              <a:t>O−H···:O , 21 kJ/</a:t>
            </a:r>
            <a:r>
              <a:rPr lang="en-US" sz="2400" dirty="0" err="1">
                <a:latin typeface="Helvetica" panose="020B0604020202020204" pitchFamily="34" charset="0"/>
                <a:cs typeface="Helvetica" panose="020B0604020202020204" pitchFamily="34" charset="0"/>
              </a:rPr>
              <a:t>mol</a:t>
            </a:r>
            <a:r>
              <a:rPr lang="en-US" sz="2400" dirty="0">
                <a:latin typeface="Helvetica" panose="020B0604020202020204" pitchFamily="34" charset="0"/>
                <a:cs typeface="Helvetica" panose="020B0604020202020204" pitchFamily="34" charset="0"/>
              </a:rPr>
              <a:t> (5.0 kcal/</a:t>
            </a:r>
            <a:r>
              <a:rPr lang="en-US" sz="2400" dirty="0" err="1">
                <a:latin typeface="Helvetica" panose="020B0604020202020204" pitchFamily="34" charset="0"/>
                <a:cs typeface="Helvetica" panose="020B0604020202020204" pitchFamily="34" charset="0"/>
              </a:rPr>
              <a:t>mol</a:t>
            </a:r>
            <a:r>
              <a:rPr lang="en-US" sz="2400" dirty="0">
                <a:latin typeface="Helvetica" panose="020B0604020202020204" pitchFamily="34" charset="0"/>
                <a:cs typeface="Helvetica" panose="020B0604020202020204" pitchFamily="34" charset="0"/>
              </a:rPr>
              <a:t>)</a:t>
            </a:r>
            <a:endParaRPr lang="en-US" sz="2400" dirty="0">
              <a:solidFill>
                <a:srgbClr val="222222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2222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N−H···:O , 8 kJ/mol (1.9 kcal/</a:t>
            </a:r>
            <a:r>
              <a:rPr lang="en-US" sz="2400" dirty="0" err="1">
                <a:solidFill>
                  <a:srgbClr val="22222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mol</a:t>
            </a:r>
            <a:r>
              <a:rPr lang="en-US" sz="2400" dirty="0">
                <a:solidFill>
                  <a:srgbClr val="22222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)</a:t>
            </a:r>
          </a:p>
        </p:txBody>
      </p:sp>
      <p:grpSp>
        <p:nvGrpSpPr>
          <p:cNvPr id="10" name="Gruppo 9">
            <a:extLst>
              <a:ext uri="{FF2B5EF4-FFF2-40B4-BE49-F238E27FC236}">
                <a16:creationId xmlns:a16="http://schemas.microsoft.com/office/drawing/2014/main" id="{9EFFA1FE-DA4F-4A43-88EF-B47F5853726E}"/>
              </a:ext>
            </a:extLst>
          </p:cNvPr>
          <p:cNvGrpSpPr/>
          <p:nvPr/>
        </p:nvGrpSpPr>
        <p:grpSpPr>
          <a:xfrm>
            <a:off x="7135417" y="1325563"/>
            <a:ext cx="4748685" cy="4719905"/>
            <a:chOff x="6769657" y="1325563"/>
            <a:chExt cx="4748685" cy="4719905"/>
          </a:xfrm>
        </p:grpSpPr>
        <p:pic>
          <p:nvPicPr>
            <p:cNvPr id="8" name="Immagine 7" descr="Immagine che contiene calcio, palla, uovo, rosso&#10;&#10;Descrizione generata automaticamente">
              <a:extLst>
                <a:ext uri="{FF2B5EF4-FFF2-40B4-BE49-F238E27FC236}">
                  <a16:creationId xmlns:a16="http://schemas.microsoft.com/office/drawing/2014/main" id="{6D12F9B5-EC70-4289-BF09-DC2B9BB52E2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69657" y="1325563"/>
              <a:ext cx="4748685" cy="4719905"/>
            </a:xfrm>
            <a:prstGeom prst="rect">
              <a:avLst/>
            </a:prstGeom>
          </p:spPr>
        </p:pic>
        <p:sp>
          <p:nvSpPr>
            <p:cNvPr id="9" name="Rettangolo 8">
              <a:extLst>
                <a:ext uri="{FF2B5EF4-FFF2-40B4-BE49-F238E27FC236}">
                  <a16:creationId xmlns:a16="http://schemas.microsoft.com/office/drawing/2014/main" id="{E574FE8D-C21D-4F91-BB4A-63870BC9E58B}"/>
                </a:ext>
              </a:extLst>
            </p:cNvPr>
            <p:cNvSpPr/>
            <p:nvPr/>
          </p:nvSpPr>
          <p:spPr>
            <a:xfrm>
              <a:off x="9316720" y="2640966"/>
              <a:ext cx="1706880" cy="45783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CH"/>
            </a:p>
          </p:txBody>
        </p:sp>
        <p:sp>
          <p:nvSpPr>
            <p:cNvPr id="13" name="Rettangolo 12">
              <a:extLst>
                <a:ext uri="{FF2B5EF4-FFF2-40B4-BE49-F238E27FC236}">
                  <a16:creationId xmlns:a16="http://schemas.microsoft.com/office/drawing/2014/main" id="{49701829-4C43-4782-AE1C-D743FDA5CD0F}"/>
                </a:ext>
              </a:extLst>
            </p:cNvPr>
            <p:cNvSpPr/>
            <p:nvPr/>
          </p:nvSpPr>
          <p:spPr>
            <a:xfrm>
              <a:off x="10220960" y="2793365"/>
              <a:ext cx="955040" cy="18974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CH"/>
            </a:p>
          </p:txBody>
        </p:sp>
      </p:grp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22484B54-CBE0-4B70-BAD1-B1FF3ACCDDC9}"/>
              </a:ext>
            </a:extLst>
          </p:cNvPr>
          <p:cNvSpPr txBox="1"/>
          <p:nvPr/>
        </p:nvSpPr>
        <p:spPr>
          <a:xfrm>
            <a:off x="439977" y="1503392"/>
            <a:ext cx="681629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CH" sz="2400" dirty="0" err="1">
                <a:latin typeface="Helvetica" panose="020B0604020202020204" pitchFamily="34" charset="0"/>
                <a:cs typeface="Helvetica" panose="020B0604020202020204" pitchFamily="34" charset="0"/>
              </a:rPr>
              <a:t>Electrostatic</a:t>
            </a:r>
            <a:r>
              <a:rPr lang="it-CH" sz="2400" dirty="0">
                <a:latin typeface="Helvetica" panose="020B0604020202020204" pitchFamily="34" charset="0"/>
                <a:cs typeface="Helvetica" panose="020B0604020202020204" pitchFamily="34" charset="0"/>
              </a:rPr>
              <a:t> interaction. </a:t>
            </a:r>
            <a:r>
              <a:rPr lang="it-CH" sz="2400" dirty="0" err="1">
                <a:latin typeface="Helvetica" panose="020B0604020202020204" pitchFamily="34" charset="0"/>
                <a:cs typeface="Helvetica" panose="020B0604020202020204" pitchFamily="34" charset="0"/>
              </a:rPr>
              <a:t>Structure</a:t>
            </a:r>
            <a:r>
              <a:rPr lang="it-CH" sz="2400" dirty="0">
                <a:latin typeface="Helvetica" panose="020B0604020202020204" pitchFamily="34" charset="0"/>
                <a:cs typeface="Helvetica" panose="020B0604020202020204" pitchFamily="34" charset="0"/>
              </a:rPr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CH" sz="2400" dirty="0" err="1">
                <a:latin typeface="Helvetica" panose="020B0604020202020204" pitchFamily="34" charset="0"/>
                <a:cs typeface="Helvetica" panose="020B0604020202020204" pitchFamily="34" charset="0"/>
              </a:rPr>
              <a:t>donor-acceptor</a:t>
            </a:r>
            <a:r>
              <a:rPr lang="it-CH" sz="24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it-CH" sz="2400" dirty="0" err="1">
                <a:latin typeface="Helvetica" panose="020B0604020202020204" pitchFamily="34" charset="0"/>
                <a:cs typeface="Helvetica" panose="020B0604020202020204" pitchFamily="34" charset="0"/>
              </a:rPr>
              <a:t>distance</a:t>
            </a:r>
            <a:r>
              <a:rPr lang="it-CH" sz="24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it-CH" sz="2400" dirty="0" err="1">
                <a:latin typeface="Helvetica" panose="020B0604020202020204" pitchFamily="34" charset="0"/>
                <a:cs typeface="Helvetica" panose="020B0604020202020204" pitchFamily="34" charset="0"/>
              </a:rPr>
              <a:t>typically</a:t>
            </a:r>
            <a:r>
              <a:rPr lang="it-CH" sz="2400" dirty="0">
                <a:latin typeface="Helvetica" panose="020B0604020202020204" pitchFamily="34" charset="0"/>
                <a:cs typeface="Helvetica" panose="020B0604020202020204" pitchFamily="34" charset="0"/>
              </a:rPr>
              <a:t> 1.6-2 Å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CH" sz="2400" dirty="0" err="1">
                <a:latin typeface="Helvetica" panose="020B0604020202020204" pitchFamily="34" charset="0"/>
                <a:cs typeface="Helvetica" panose="020B0604020202020204" pitchFamily="34" charset="0"/>
              </a:rPr>
              <a:t>donor-acceptor-hydrogen</a:t>
            </a:r>
            <a:r>
              <a:rPr lang="it-CH" sz="2400" dirty="0">
                <a:latin typeface="Helvetica" panose="020B0604020202020204" pitchFamily="34" charset="0"/>
                <a:cs typeface="Helvetica" panose="020B0604020202020204" pitchFamily="34" charset="0"/>
              </a:rPr>
              <a:t> angle must be small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915DD21B-A84B-4EBF-85E9-0A786D77C6A8}"/>
              </a:ext>
            </a:extLst>
          </p:cNvPr>
          <p:cNvSpPr txBox="1"/>
          <p:nvPr/>
        </p:nvSpPr>
        <p:spPr>
          <a:xfrm>
            <a:off x="429817" y="5375304"/>
            <a:ext cx="61843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CH" sz="2400" dirty="0">
                <a:latin typeface="Helvetica" panose="020B0604020202020204" pitchFamily="34" charset="0"/>
                <a:cs typeface="Helvetica" panose="020B0604020202020204" pitchFamily="34" charset="0"/>
              </a:rPr>
              <a:t>amino acids’ </a:t>
            </a:r>
            <a:r>
              <a:rPr lang="it-CH" sz="2400" dirty="0" err="1">
                <a:latin typeface="Helvetica" panose="020B0604020202020204" pitchFamily="34" charset="0"/>
                <a:cs typeface="Helvetica" panose="020B0604020202020204" pitchFamily="34" charset="0"/>
              </a:rPr>
              <a:t>backbone</a:t>
            </a:r>
            <a:r>
              <a:rPr lang="it-CH" sz="2400" dirty="0">
                <a:latin typeface="Helvetica" panose="020B0604020202020204" pitchFamily="34" charset="0"/>
                <a:cs typeface="Helvetica" panose="020B0604020202020204" pitchFamily="34" charset="0"/>
              </a:rPr>
              <a:t> and </a:t>
            </a:r>
            <a:r>
              <a:rPr lang="it-CH" sz="2400" dirty="0" err="1">
                <a:latin typeface="Helvetica" panose="020B0604020202020204" pitchFamily="34" charset="0"/>
                <a:cs typeface="Helvetica" panose="020B0604020202020204" pitchFamily="34" charset="0"/>
              </a:rPr>
              <a:t>polar</a:t>
            </a:r>
            <a:r>
              <a:rPr lang="it-CH" sz="2400" dirty="0">
                <a:latin typeface="Helvetica" panose="020B0604020202020204" pitchFamily="34" charset="0"/>
                <a:cs typeface="Helvetica" panose="020B0604020202020204" pitchFamily="34" charset="0"/>
              </a:rPr>
              <a:t> side chains can be </a:t>
            </a:r>
            <a:r>
              <a:rPr lang="it-CH" sz="2400" dirty="0" err="1">
                <a:latin typeface="Helvetica" panose="020B0604020202020204" pitchFamily="34" charset="0"/>
                <a:cs typeface="Helvetica" panose="020B0604020202020204" pitchFamily="34" charset="0"/>
              </a:rPr>
              <a:t>donor</a:t>
            </a:r>
            <a:r>
              <a:rPr lang="it-CH" sz="2400" dirty="0">
                <a:latin typeface="Helvetica" panose="020B0604020202020204" pitchFamily="34" charset="0"/>
                <a:cs typeface="Helvetica" panose="020B0604020202020204" pitchFamily="34" charset="0"/>
              </a:rPr>
              <a:t>/</a:t>
            </a:r>
            <a:r>
              <a:rPr lang="it-CH" sz="2400" dirty="0" err="1">
                <a:latin typeface="Helvetica" panose="020B0604020202020204" pitchFamily="34" charset="0"/>
                <a:cs typeface="Helvetica" panose="020B0604020202020204" pitchFamily="34" charset="0"/>
              </a:rPr>
              <a:t>acceptor</a:t>
            </a:r>
            <a:endParaRPr lang="it-CH" sz="24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3344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09162" y="0"/>
            <a:ext cx="10941342" cy="1325563"/>
          </a:xfrm>
        </p:spPr>
        <p:txBody>
          <a:bodyPr>
            <a:normAutofit/>
          </a:bodyPr>
          <a:lstStyle/>
          <a:p>
            <a:r>
              <a:rPr lang="it-CH" b="1" dirty="0"/>
              <a:t>Hydrogen bonding on protein backbone</a:t>
            </a:r>
            <a:endParaRPr lang="it-CH" b="1" i="1" dirty="0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970274">
            <a:off x="6255767" y="1040802"/>
            <a:ext cx="5501201" cy="6858000"/>
          </a:xfrm>
          <a:prstGeom prst="rect">
            <a:avLst/>
          </a:prstGeom>
        </p:spPr>
      </p:pic>
      <p:pic>
        <p:nvPicPr>
          <p:cNvPr id="4" name="Immagine 3" descr="Immagine che contiene testo, mappa&#10;&#10;Descrizione generata automaticamente">
            <a:extLst>
              <a:ext uri="{FF2B5EF4-FFF2-40B4-BE49-F238E27FC236}">
                <a16:creationId xmlns:a16="http://schemas.microsoft.com/office/drawing/2014/main" id="{16DBE20C-F2A4-48CD-A5C2-6F83F9295A5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266"/>
          <a:stretch/>
        </p:blipFill>
        <p:spPr>
          <a:xfrm>
            <a:off x="1123021" y="1590698"/>
            <a:ext cx="4756904" cy="535305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5394147" y="1224968"/>
            <a:ext cx="800100" cy="8667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E504BA64-3013-48CB-93BA-D680EC2B59EF}"/>
              </a:ext>
            </a:extLst>
          </p:cNvPr>
          <p:cNvSpPr/>
          <p:nvPr/>
        </p:nvSpPr>
        <p:spPr>
          <a:xfrm>
            <a:off x="10160" y="6549628"/>
            <a:ext cx="186461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CH" sz="1400" dirty="0">
                <a:solidFill>
                  <a:srgbClr val="0070C0"/>
                </a:solidFill>
                <a:latin typeface="Helvetica" panose="020B0604020202020204" pitchFamily="34" charset="0"/>
                <a:cs typeface="Helvetica" panose="020B0604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book.bionumbers.org</a:t>
            </a:r>
            <a:endParaRPr lang="it-CH" sz="1400" dirty="0">
              <a:solidFill>
                <a:srgbClr val="0070C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5894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uppo 26">
            <a:extLst>
              <a:ext uri="{FF2B5EF4-FFF2-40B4-BE49-F238E27FC236}">
                <a16:creationId xmlns:a16="http://schemas.microsoft.com/office/drawing/2014/main" id="{D014E69F-5F8D-4B61-B01B-8B8F19099542}"/>
              </a:ext>
            </a:extLst>
          </p:cNvPr>
          <p:cNvGrpSpPr/>
          <p:nvPr/>
        </p:nvGrpSpPr>
        <p:grpSpPr>
          <a:xfrm rot="4970274">
            <a:off x="8559330" y="4577309"/>
            <a:ext cx="1803315" cy="2784413"/>
            <a:chOff x="6259874" y="3516186"/>
            <a:chExt cx="2591315" cy="2784413"/>
          </a:xfrm>
        </p:grpSpPr>
        <p:cxnSp>
          <p:nvCxnSpPr>
            <p:cNvPr id="18" name="Connettore diritto 17">
              <a:extLst>
                <a:ext uri="{FF2B5EF4-FFF2-40B4-BE49-F238E27FC236}">
                  <a16:creationId xmlns:a16="http://schemas.microsoft.com/office/drawing/2014/main" id="{C50AAE7C-E386-4B9B-A9D2-EE37D28EF2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59874" y="5158105"/>
              <a:ext cx="2591315" cy="1142494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Connettore diritto 18">
              <a:extLst>
                <a:ext uri="{FF2B5EF4-FFF2-40B4-BE49-F238E27FC236}">
                  <a16:creationId xmlns:a16="http://schemas.microsoft.com/office/drawing/2014/main" id="{C4E70BAD-C552-424F-9A4B-0903B100C75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259875" y="3516186"/>
              <a:ext cx="2591314" cy="1118044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1" name="Freccia a destra 30">
            <a:extLst>
              <a:ext uri="{FF2B5EF4-FFF2-40B4-BE49-F238E27FC236}">
                <a16:creationId xmlns:a16="http://schemas.microsoft.com/office/drawing/2014/main" id="{CF46F6E5-C317-4A73-AFE5-74A4F79C920E}"/>
              </a:ext>
            </a:extLst>
          </p:cNvPr>
          <p:cNvSpPr/>
          <p:nvPr/>
        </p:nvSpPr>
        <p:spPr>
          <a:xfrm rot="4970274">
            <a:off x="7110616" y="3501523"/>
            <a:ext cx="409994" cy="222099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CH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970274">
            <a:off x="6255767" y="990003"/>
            <a:ext cx="5501201" cy="68580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970274">
            <a:off x="6255767" y="990003"/>
            <a:ext cx="5501201" cy="68580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970274">
            <a:off x="6255767" y="1040802"/>
            <a:ext cx="5501201" cy="6858000"/>
          </a:xfrm>
          <a:prstGeom prst="rect">
            <a:avLst/>
          </a:prstGeom>
        </p:spPr>
      </p:pic>
      <p:pic>
        <p:nvPicPr>
          <p:cNvPr id="30" name="Immagine 29">
            <a:extLst>
              <a:ext uri="{FF2B5EF4-FFF2-40B4-BE49-F238E27FC236}">
                <a16:creationId xmlns:a16="http://schemas.microsoft.com/office/drawing/2014/main" id="{DC6D4A97-2A06-43D3-BD0A-8E2E693955E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98"/>
          <a:stretch/>
        </p:blipFill>
        <p:spPr>
          <a:xfrm>
            <a:off x="1166096" y="2018339"/>
            <a:ext cx="4822825" cy="4955986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-1104" y="690"/>
            <a:ext cx="10515600" cy="1325563"/>
          </a:xfrm>
        </p:spPr>
        <p:txBody>
          <a:bodyPr>
            <a:normAutofit/>
          </a:bodyPr>
          <a:lstStyle/>
          <a:p>
            <a:r>
              <a:rPr lang="it-CH" b="1" dirty="0"/>
              <a:t>Disulfide bridges</a:t>
            </a:r>
            <a:endParaRPr lang="it-CH" b="1" i="1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48B7F35C-EF9B-46D5-B108-35123D46A708}"/>
              </a:ext>
            </a:extLst>
          </p:cNvPr>
          <p:cNvSpPr txBox="1"/>
          <p:nvPr/>
        </p:nvSpPr>
        <p:spPr>
          <a:xfrm>
            <a:off x="305540" y="1023927"/>
            <a:ext cx="737541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CH" sz="2400" dirty="0">
                <a:latin typeface="Helvetica" panose="020B0604020202020204" pitchFamily="34" charset="0"/>
                <a:cs typeface="Helvetica" panose="020B0604020202020204" pitchFamily="34" charset="0"/>
              </a:rPr>
              <a:t>Under </a:t>
            </a:r>
            <a:r>
              <a:rPr lang="it-CH" sz="2400" i="1" dirty="0" err="1">
                <a:latin typeface="Helvetica" panose="020B0604020202020204" pitchFamily="34" charset="0"/>
                <a:cs typeface="Helvetica" panose="020B0604020202020204" pitchFamily="34" charset="0"/>
              </a:rPr>
              <a:t>oxidising</a:t>
            </a:r>
            <a:r>
              <a:rPr lang="it-CH" sz="24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it-CH" sz="2400" dirty="0" err="1">
                <a:latin typeface="Helvetica" panose="020B0604020202020204" pitchFamily="34" charset="0"/>
                <a:cs typeface="Helvetica" panose="020B0604020202020204" pitchFamily="34" charset="0"/>
              </a:rPr>
              <a:t>conditions</a:t>
            </a:r>
            <a:r>
              <a:rPr lang="it-CH" sz="2400" dirty="0">
                <a:latin typeface="Helvetica" panose="020B0604020202020204" pitchFamily="34" charset="0"/>
                <a:cs typeface="Helvetica" panose="020B0604020202020204" pitchFamily="34" charset="0"/>
              </a:rPr>
              <a:t>, </a:t>
            </a:r>
            <a:r>
              <a:rPr lang="it-CH" sz="2400" dirty="0" err="1">
                <a:latin typeface="Helvetica" panose="020B0604020202020204" pitchFamily="34" charset="0"/>
                <a:cs typeface="Helvetica" panose="020B0604020202020204" pitchFamily="34" charset="0"/>
              </a:rPr>
              <a:t>cysteine</a:t>
            </a:r>
            <a:r>
              <a:rPr lang="it-CH" sz="2400" dirty="0">
                <a:latin typeface="Helvetica" panose="020B0604020202020204" pitchFamily="34" charset="0"/>
                <a:cs typeface="Helvetica" panose="020B0604020202020204" pitchFamily="34" charset="0"/>
              </a:rPr>
              <a:t> side chains can </a:t>
            </a:r>
            <a:r>
              <a:rPr lang="it-CH" sz="2400" dirty="0" err="1">
                <a:latin typeface="Helvetica" panose="020B0604020202020204" pitchFamily="34" charset="0"/>
                <a:cs typeface="Helvetica" panose="020B0604020202020204" pitchFamily="34" charset="0"/>
              </a:rPr>
              <a:t>form</a:t>
            </a:r>
            <a:r>
              <a:rPr lang="it-CH" sz="2400" dirty="0">
                <a:latin typeface="Helvetica" panose="020B0604020202020204" pitchFamily="34" charset="0"/>
                <a:cs typeface="Helvetica" panose="020B0604020202020204" pitchFamily="34" charset="0"/>
              </a:rPr>
              <a:t> a </a:t>
            </a:r>
            <a:r>
              <a:rPr lang="it-CH" sz="2400" i="1" dirty="0" err="1">
                <a:latin typeface="Helvetica" panose="020B0604020202020204" pitchFamily="34" charset="0"/>
                <a:cs typeface="Helvetica" panose="020B0604020202020204" pitchFamily="34" charset="0"/>
              </a:rPr>
              <a:t>covalent</a:t>
            </a:r>
            <a:r>
              <a:rPr lang="it-CH" sz="2400" dirty="0">
                <a:latin typeface="Helvetica" panose="020B0604020202020204" pitchFamily="34" charset="0"/>
                <a:cs typeface="Helvetica" panose="020B0604020202020204" pitchFamily="34" charset="0"/>
              </a:rPr>
              <a:t> bond.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CH" sz="2400" dirty="0">
                <a:latin typeface="Helvetica" panose="020B0604020202020204" pitchFamily="34" charset="0"/>
                <a:cs typeface="Helvetica" panose="020B0604020202020204" pitchFamily="34" charset="0"/>
              </a:rPr>
              <a:t>Protein more resistent to denaturation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CH" sz="2400" dirty="0">
                <a:latin typeface="Helvetica" panose="020B0604020202020204" pitchFamily="34" charset="0"/>
                <a:cs typeface="Helvetica" panose="020B0604020202020204" pitchFamily="34" charset="0"/>
              </a:rPr>
              <a:t>Changes in conditions       structural change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CF9E659F-9011-4ED5-86D9-3C9D42A631C5}"/>
              </a:ext>
            </a:extLst>
          </p:cNvPr>
          <p:cNvSpPr txBox="1"/>
          <p:nvPr/>
        </p:nvSpPr>
        <p:spPr>
          <a:xfrm>
            <a:off x="57804" y="6502705"/>
            <a:ext cx="120763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CH" sz="1400" dirty="0" err="1">
                <a:solidFill>
                  <a:schemeClr val="accent3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T.J.Bechtel</a:t>
            </a:r>
            <a:r>
              <a:rPr lang="it-CH" sz="1400" dirty="0">
                <a:solidFill>
                  <a:schemeClr val="accent3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and </a:t>
            </a:r>
            <a:r>
              <a:rPr lang="it-CH" sz="1400" dirty="0" err="1">
                <a:solidFill>
                  <a:schemeClr val="accent3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E.Weerapana</a:t>
            </a:r>
            <a:r>
              <a:rPr lang="it-CH" sz="1400" dirty="0">
                <a:solidFill>
                  <a:schemeClr val="accent3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, </a:t>
            </a:r>
            <a:r>
              <a:rPr lang="it-CH" sz="1400" i="1" dirty="0">
                <a:solidFill>
                  <a:schemeClr val="accent3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From </a:t>
            </a:r>
            <a:r>
              <a:rPr lang="it-CH" sz="1400" i="1" dirty="0" err="1">
                <a:solidFill>
                  <a:schemeClr val="accent3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structure</a:t>
            </a:r>
            <a:r>
              <a:rPr lang="it-CH" sz="1400" i="1" dirty="0">
                <a:solidFill>
                  <a:schemeClr val="accent3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to redox: the diverse </a:t>
            </a:r>
            <a:r>
              <a:rPr lang="it-CH" sz="1400" i="1" dirty="0" err="1">
                <a:solidFill>
                  <a:schemeClr val="accent3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functional</a:t>
            </a:r>
            <a:r>
              <a:rPr lang="it-CH" sz="1400" i="1" dirty="0">
                <a:solidFill>
                  <a:schemeClr val="accent3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it-CH" sz="1400" i="1" dirty="0" err="1">
                <a:solidFill>
                  <a:schemeClr val="accent3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roles</a:t>
            </a:r>
            <a:r>
              <a:rPr lang="it-CH" sz="1400" i="1" dirty="0">
                <a:solidFill>
                  <a:schemeClr val="accent3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of </a:t>
            </a:r>
            <a:r>
              <a:rPr lang="it-CH" sz="1400" i="1" dirty="0" err="1">
                <a:solidFill>
                  <a:schemeClr val="accent3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disulfides</a:t>
            </a:r>
            <a:r>
              <a:rPr lang="it-CH" sz="1400" i="1" dirty="0">
                <a:solidFill>
                  <a:schemeClr val="accent3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and </a:t>
            </a:r>
            <a:r>
              <a:rPr lang="it-CH" sz="1400" i="1" dirty="0" err="1">
                <a:solidFill>
                  <a:schemeClr val="accent3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implications</a:t>
            </a:r>
            <a:r>
              <a:rPr lang="it-CH" sz="1400" i="1" dirty="0">
                <a:solidFill>
                  <a:schemeClr val="accent3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in </a:t>
            </a:r>
            <a:r>
              <a:rPr lang="it-CH" sz="1400" i="1" dirty="0" err="1">
                <a:solidFill>
                  <a:schemeClr val="accent3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disease</a:t>
            </a:r>
            <a:r>
              <a:rPr lang="it-CH" sz="1400" dirty="0">
                <a:solidFill>
                  <a:schemeClr val="accent3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, </a:t>
            </a:r>
            <a:r>
              <a:rPr lang="it-CH" sz="1400" b="1" i="1" dirty="0" err="1">
                <a:solidFill>
                  <a:schemeClr val="accent3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Proteomics</a:t>
            </a:r>
            <a:r>
              <a:rPr lang="it-CH" sz="1400" dirty="0">
                <a:solidFill>
                  <a:schemeClr val="accent3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, 2017</a:t>
            </a: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B81EB81C-5CB8-417A-8226-867749E1B7E8}"/>
              </a:ext>
            </a:extLst>
          </p:cNvPr>
          <p:cNvSpPr/>
          <p:nvPr/>
        </p:nvSpPr>
        <p:spPr>
          <a:xfrm>
            <a:off x="6989009" y="6123191"/>
            <a:ext cx="269337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CH" sz="1400" dirty="0">
                <a:solidFill>
                  <a:schemeClr val="accent3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gp120</a:t>
            </a:r>
            <a:r>
              <a:rPr lang="en-US" sz="1400" dirty="0">
                <a:solidFill>
                  <a:schemeClr val="accent3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, PDB: 5F4L</a:t>
            </a:r>
            <a:endParaRPr lang="it-CH" sz="1400" dirty="0">
              <a:solidFill>
                <a:schemeClr val="accent3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10" name="Immagine 9" descr="Immagine che contiene animale, spazzola, fiore, cardo&#10;&#10;Descrizione generata automaticamente">
            <a:extLst>
              <a:ext uri="{FF2B5EF4-FFF2-40B4-BE49-F238E27FC236}">
                <a16:creationId xmlns:a16="http://schemas.microsoft.com/office/drawing/2014/main" id="{53EBDABB-07EC-4D60-A18B-84353A6C722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08" t="12406" r="44138" b="15431"/>
          <a:stretch/>
        </p:blipFill>
        <p:spPr>
          <a:xfrm rot="21274840">
            <a:off x="9804162" y="-364898"/>
            <a:ext cx="2437401" cy="258672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8646892" y="1351609"/>
            <a:ext cx="11109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CH" sz="1400" dirty="0">
                <a:solidFill>
                  <a:schemeClr val="accent3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HIV-1 virus</a:t>
            </a:r>
            <a:endParaRPr lang="en-GB" sz="14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32" name="Gruppo 27">
            <a:extLst>
              <a:ext uri="{FF2B5EF4-FFF2-40B4-BE49-F238E27FC236}">
                <a16:creationId xmlns:a16="http://schemas.microsoft.com/office/drawing/2014/main" id="{B9EDF62B-274C-40A9-B11C-E73B56939A7B}"/>
              </a:ext>
            </a:extLst>
          </p:cNvPr>
          <p:cNvGrpSpPr/>
          <p:nvPr/>
        </p:nvGrpSpPr>
        <p:grpSpPr>
          <a:xfrm>
            <a:off x="8591549" y="2070598"/>
            <a:ext cx="2705098" cy="501152"/>
            <a:chOff x="8739328" y="2088296"/>
            <a:chExt cx="2458814" cy="569623"/>
          </a:xfrm>
        </p:grpSpPr>
        <p:cxnSp>
          <p:nvCxnSpPr>
            <p:cNvPr id="33" name="Connettore diritto 13">
              <a:extLst>
                <a:ext uri="{FF2B5EF4-FFF2-40B4-BE49-F238E27FC236}">
                  <a16:creationId xmlns:a16="http://schemas.microsoft.com/office/drawing/2014/main" id="{89ABCA6E-8B9F-4869-86E5-6A70E0D16AE9}"/>
                </a:ext>
              </a:extLst>
            </p:cNvPr>
            <p:cNvCxnSpPr/>
            <p:nvPr/>
          </p:nvCxnSpPr>
          <p:spPr>
            <a:xfrm>
              <a:off x="10584409" y="2135820"/>
              <a:ext cx="613733" cy="522099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Connettore diritto 14">
              <a:extLst>
                <a:ext uri="{FF2B5EF4-FFF2-40B4-BE49-F238E27FC236}">
                  <a16:creationId xmlns:a16="http://schemas.microsoft.com/office/drawing/2014/main" id="{E1932AF9-34EC-4896-8C9C-8BB17F0DF90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39328" y="2088296"/>
              <a:ext cx="1722275" cy="129350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5" name="Gruppo 27">
            <a:extLst>
              <a:ext uri="{FF2B5EF4-FFF2-40B4-BE49-F238E27FC236}">
                <a16:creationId xmlns:a16="http://schemas.microsoft.com/office/drawing/2014/main" id="{B9EDF62B-274C-40A9-B11C-E73B56939A7B}"/>
              </a:ext>
            </a:extLst>
          </p:cNvPr>
          <p:cNvGrpSpPr/>
          <p:nvPr/>
        </p:nvGrpSpPr>
        <p:grpSpPr>
          <a:xfrm rot="14799787">
            <a:off x="4670976" y="3780227"/>
            <a:ext cx="2864946" cy="2409112"/>
            <a:chOff x="8035011" y="1804008"/>
            <a:chExt cx="3235062" cy="2335893"/>
          </a:xfrm>
        </p:grpSpPr>
        <p:cxnSp>
          <p:nvCxnSpPr>
            <p:cNvPr id="36" name="Connettore diritto 13">
              <a:extLst>
                <a:ext uri="{FF2B5EF4-FFF2-40B4-BE49-F238E27FC236}">
                  <a16:creationId xmlns:a16="http://schemas.microsoft.com/office/drawing/2014/main" id="{89ABCA6E-8B9F-4869-86E5-6A70E0D16AE9}"/>
                </a:ext>
              </a:extLst>
            </p:cNvPr>
            <p:cNvCxnSpPr/>
            <p:nvPr/>
          </p:nvCxnSpPr>
          <p:spPr>
            <a:xfrm rot="6800213">
              <a:off x="9808322" y="2678150"/>
              <a:ext cx="1242668" cy="1680834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Connettore diritto 14">
              <a:extLst>
                <a:ext uri="{FF2B5EF4-FFF2-40B4-BE49-F238E27FC236}">
                  <a16:creationId xmlns:a16="http://schemas.microsoft.com/office/drawing/2014/main" id="{E1932AF9-34EC-4896-8C9C-8BB17F0DF90D}"/>
                </a:ext>
              </a:extLst>
            </p:cNvPr>
            <p:cNvCxnSpPr>
              <a:cxnSpLocks/>
            </p:cNvCxnSpPr>
            <p:nvPr/>
          </p:nvCxnSpPr>
          <p:spPr>
            <a:xfrm rot="6800213" flipV="1">
              <a:off x="7846295" y="1992724"/>
              <a:ext cx="1610920" cy="1233488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4" name="Freccia a destra 6">
            <a:extLst>
              <a:ext uri="{FF2B5EF4-FFF2-40B4-BE49-F238E27FC236}">
                <a16:creationId xmlns:a16="http://schemas.microsoft.com/office/drawing/2014/main" id="{B26E6A19-C2E0-4B21-8860-C0FFC78FDAE3}"/>
              </a:ext>
            </a:extLst>
          </p:cNvPr>
          <p:cNvSpPr/>
          <p:nvPr/>
        </p:nvSpPr>
        <p:spPr>
          <a:xfrm>
            <a:off x="3897539" y="2292842"/>
            <a:ext cx="502920" cy="208281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1320110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" grpId="0"/>
      <p:bldP spid="4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6EF4DE5-2647-1FB6-965E-3821D7C0B029}"/>
              </a:ext>
            </a:extLst>
          </p:cNvPr>
          <p:cNvSpPr txBox="1">
            <a:spLocks/>
          </p:cNvSpPr>
          <p:nvPr/>
        </p:nvSpPr>
        <p:spPr>
          <a:xfrm>
            <a:off x="453871" y="-152400"/>
            <a:ext cx="10926307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i="0" kern="1200">
                <a:solidFill>
                  <a:schemeClr val="accent3">
                    <a:lumMod val="50000"/>
                  </a:schemeClr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r>
              <a:rPr lang="en-GB" sz="4000" dirty="0"/>
              <a:t>The structure determines the (mal)function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E72F39-FDCA-82F7-0B51-A9075DF54B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689" y="1173163"/>
            <a:ext cx="10488489" cy="4906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732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406AD8E-60DD-490E-9386-34D81872C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CH" dirty="0"/>
              <a:t>Proteins, illness, and drug design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378BF1D-7488-4BDC-8616-2D0A4FFFCF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5033" y="1710206"/>
            <a:ext cx="8775141" cy="4639223"/>
          </a:xfrm>
        </p:spPr>
        <p:txBody>
          <a:bodyPr>
            <a:noAutofit/>
          </a:bodyPr>
          <a:lstStyle/>
          <a:p>
            <a:r>
              <a:rPr lang="it-CH" b="1" dirty="0">
                <a:latin typeface="Helvetica" panose="020B0604020202020204" pitchFamily="34" charset="0"/>
                <a:cs typeface="Helvetica" panose="020B0604020202020204" pitchFamily="34" charset="0"/>
              </a:rPr>
              <a:t>Proteins in diseases </a:t>
            </a:r>
            <a:r>
              <a:rPr lang="it-CH" dirty="0">
                <a:latin typeface="Helvetica" panose="020B0604020202020204" pitchFamily="34" charset="0"/>
                <a:cs typeface="Helvetica" panose="020B0604020202020204" pitchFamily="34" charset="0"/>
              </a:rPr>
              <a:t>(e.g., COVID-19, salmonella, flu, ...) </a:t>
            </a:r>
          </a:p>
          <a:p>
            <a:pPr lvl="1"/>
            <a:r>
              <a:rPr lang="it-CH" dirty="0">
                <a:latin typeface="Helvetica" panose="020B0604020202020204" pitchFamily="34" charset="0"/>
                <a:cs typeface="Helvetica" panose="020B0604020202020204" pitchFamily="34" charset="0"/>
              </a:rPr>
              <a:t>pathogen’s own metabolism/structure</a:t>
            </a:r>
          </a:p>
          <a:p>
            <a:pPr lvl="1"/>
            <a:r>
              <a:rPr lang="it-CH" dirty="0">
                <a:latin typeface="Helvetica" panose="020B0604020202020204" pitchFamily="34" charset="0"/>
                <a:cs typeface="Helvetica" panose="020B0604020202020204" pitchFamily="34" charset="0"/>
              </a:rPr>
              <a:t>pathogen’s weapon</a:t>
            </a:r>
          </a:p>
          <a:p>
            <a:pPr lvl="1"/>
            <a:endParaRPr lang="it-CH" b="1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r>
              <a:rPr lang="it-CH" b="1" dirty="0">
                <a:latin typeface="Helvetica" panose="020B0604020202020204" pitchFamily="34" charset="0"/>
                <a:cs typeface="Helvetica" panose="020B0604020202020204" pitchFamily="34" charset="0"/>
              </a:rPr>
              <a:t>Proteins in disorders</a:t>
            </a:r>
            <a:r>
              <a:rPr lang="it-CH" dirty="0">
                <a:latin typeface="Helvetica" panose="020B0604020202020204" pitchFamily="34" charset="0"/>
                <a:cs typeface="Helvetica" panose="020B0604020202020204" pitchFamily="34" charset="0"/>
              </a:rPr>
              <a:t> (e.g., Cancer, Alzheimer’s, ...)</a:t>
            </a:r>
            <a:endParaRPr lang="it-CH" b="1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lvl="1"/>
            <a:r>
              <a:rPr lang="it-CH" dirty="0">
                <a:latin typeface="Helvetica" panose="020B0604020202020204" pitchFamily="34" charset="0"/>
                <a:cs typeface="Helvetica" panose="020B0604020202020204" pitchFamily="34" charset="0"/>
              </a:rPr>
              <a:t>own protein misfolds</a:t>
            </a:r>
          </a:p>
          <a:p>
            <a:pPr lvl="1"/>
            <a:r>
              <a:rPr lang="it-CH" dirty="0">
                <a:latin typeface="Helvetica" panose="020B0604020202020204" pitchFamily="34" charset="0"/>
                <a:cs typeface="Helvetica" panose="020B0604020202020204" pitchFamily="34" charset="0"/>
              </a:rPr>
              <a:t>own protein folds, but has different dynamics</a:t>
            </a:r>
          </a:p>
          <a:p>
            <a:pPr marL="457200" lvl="1" indent="0">
              <a:lnSpc>
                <a:spcPct val="100000"/>
              </a:lnSpc>
              <a:buNone/>
            </a:pPr>
            <a:endParaRPr lang="it-CH" b="1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r>
              <a:rPr lang="it-CH" b="1" dirty="0">
                <a:latin typeface="Helvetica" panose="020B0604020202020204" pitchFamily="34" charset="0"/>
                <a:cs typeface="Helvetica" panose="020B0604020202020204" pitchFamily="34" charset="0"/>
              </a:rPr>
              <a:t>Drug</a:t>
            </a:r>
          </a:p>
          <a:p>
            <a:pPr lvl="1"/>
            <a:r>
              <a:rPr lang="it-CH" dirty="0">
                <a:latin typeface="Helvetica" panose="020B0604020202020204" pitchFamily="34" charset="0"/>
                <a:cs typeface="Helvetica" panose="020B0604020202020204" pitchFamily="34" charset="0"/>
              </a:rPr>
              <a:t>Small molecule designed to specifically bind to a protein, so as to affect its function</a:t>
            </a:r>
          </a:p>
        </p:txBody>
      </p:sp>
    </p:spTree>
    <p:extLst>
      <p:ext uri="{BB962C8B-B14F-4D97-AF65-F5344CB8AC3E}">
        <p14:creationId xmlns:p14="http://schemas.microsoft.com/office/powerpoint/2010/main" val="3523433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04E4233-4AFD-4BB5-8C36-FD58A1047F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55" t="17809" r="5451" b="7759"/>
          <a:stretch/>
        </p:blipFill>
        <p:spPr>
          <a:xfrm>
            <a:off x="943756" y="1070927"/>
            <a:ext cx="10013200" cy="471614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50166"/>
            <a:ext cx="10515600" cy="1325563"/>
          </a:xfrm>
        </p:spPr>
        <p:txBody>
          <a:bodyPr/>
          <a:lstStyle/>
          <a:p>
            <a:r>
              <a:rPr lang="en-GB" dirty="0"/>
              <a:t>The Protein Data Bank (PDB)</a:t>
            </a:r>
          </a:p>
        </p:txBody>
      </p:sp>
    </p:spTree>
    <p:extLst>
      <p:ext uri="{BB962C8B-B14F-4D97-AF65-F5344CB8AC3E}">
        <p14:creationId xmlns:p14="http://schemas.microsoft.com/office/powerpoint/2010/main" val="2369965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719844-B9E1-7545-FD9F-59814B2F12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6C58755-9625-5DE8-215C-CD60577C41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55" t="17809" r="5451" b="7759"/>
          <a:stretch/>
        </p:blipFill>
        <p:spPr>
          <a:xfrm>
            <a:off x="943756" y="1070927"/>
            <a:ext cx="10013200" cy="471614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C63A43F-6B1E-03E8-E63A-739494FBBBEA}"/>
              </a:ext>
            </a:extLst>
          </p:cNvPr>
          <p:cNvSpPr txBox="1"/>
          <p:nvPr/>
        </p:nvSpPr>
        <p:spPr>
          <a:xfrm>
            <a:off x="1674469" y="5876837"/>
            <a:ext cx="80826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latin typeface="Helvetica" panose="020B0604020202020204" pitchFamily="34" charset="0"/>
                <a:cs typeface="Helvetica" panose="020B0604020202020204" pitchFamily="34" charset="0"/>
              </a:rPr>
              <a:t>known protein </a:t>
            </a:r>
            <a:r>
              <a:rPr lang="en-GB" sz="2400" b="1" dirty="0">
                <a:latin typeface="Helvetica" panose="020B0604020202020204" pitchFamily="34" charset="0"/>
                <a:cs typeface="Helvetica" panose="020B0604020202020204" pitchFamily="34" charset="0"/>
              </a:rPr>
              <a:t>structures</a:t>
            </a:r>
            <a:r>
              <a:rPr lang="en-GB" sz="2400" dirty="0">
                <a:latin typeface="Helvetica" panose="020B0604020202020204" pitchFamily="34" charset="0"/>
                <a:cs typeface="Helvetica" panose="020B0604020202020204" pitchFamily="34" charset="0"/>
              </a:rPr>
              <a:t>:   ~80’000 (</a:t>
            </a:r>
            <a:r>
              <a:rPr lang="en-GB" sz="2400" i="1" dirty="0">
                <a:latin typeface="Helvetica" panose="020B0604020202020204" pitchFamily="34" charset="0"/>
                <a:cs typeface="Helvetica" panose="020B0604020202020204" pitchFamily="34" charset="0"/>
              </a:rPr>
              <a:t>PDB, 90% identity</a:t>
            </a:r>
            <a:r>
              <a:rPr lang="en-GB" sz="2400" dirty="0">
                <a:latin typeface="Helvetica" panose="020B0604020202020204" pitchFamily="34" charset="0"/>
                <a:cs typeface="Helvetica" panose="020B0604020202020204" pitchFamily="34" charset="0"/>
              </a:rPr>
              <a:t>) </a:t>
            </a:r>
          </a:p>
          <a:p>
            <a:r>
              <a:rPr lang="en-GB" sz="2400" dirty="0">
                <a:latin typeface="Helvetica" panose="020B0604020202020204" pitchFamily="34" charset="0"/>
                <a:cs typeface="Helvetica" panose="020B0604020202020204" pitchFamily="34" charset="0"/>
              </a:rPr>
              <a:t>known protein </a:t>
            </a:r>
            <a:r>
              <a:rPr lang="en-GB" sz="2400" b="1" dirty="0">
                <a:latin typeface="Helvetica" panose="020B0604020202020204" pitchFamily="34" charset="0"/>
                <a:cs typeface="Helvetica" panose="020B0604020202020204" pitchFamily="34" charset="0"/>
              </a:rPr>
              <a:t>sequences</a:t>
            </a:r>
            <a:r>
              <a:rPr lang="en-GB" sz="2400" dirty="0">
                <a:latin typeface="Helvetica" panose="020B0604020202020204" pitchFamily="34" charset="0"/>
                <a:cs typeface="Helvetica" panose="020B0604020202020204" pitchFamily="34" charset="0"/>
              </a:rPr>
              <a:t>: ~190’000’000 (</a:t>
            </a:r>
            <a:r>
              <a:rPr lang="en-GB" sz="2400" i="1" dirty="0">
                <a:latin typeface="Helvetica" panose="020B0604020202020204" pitchFamily="34" charset="0"/>
                <a:cs typeface="Helvetica" panose="020B0604020202020204" pitchFamily="34" charset="0"/>
              </a:rPr>
              <a:t>UNIPROT</a:t>
            </a:r>
            <a:r>
              <a:rPr lang="en-GB" sz="2400" dirty="0">
                <a:latin typeface="Helvetica" panose="020B0604020202020204" pitchFamily="34" charset="0"/>
                <a:cs typeface="Helvetica" panose="020B0604020202020204" pitchFamily="34" charset="0"/>
              </a:rPr>
              <a:t>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FD2C54-5DB2-8C33-3DA0-C39D0DC0BC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0166"/>
            <a:ext cx="10515600" cy="1325563"/>
          </a:xfrm>
        </p:spPr>
        <p:txBody>
          <a:bodyPr/>
          <a:lstStyle/>
          <a:p>
            <a:r>
              <a:rPr lang="en-GB" dirty="0"/>
              <a:t>The Protein Data Bank (PDB)</a:t>
            </a:r>
          </a:p>
        </p:txBody>
      </p:sp>
    </p:spTree>
    <p:extLst>
      <p:ext uri="{BB962C8B-B14F-4D97-AF65-F5344CB8AC3E}">
        <p14:creationId xmlns:p14="http://schemas.microsoft.com/office/powerpoint/2010/main" val="1877604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20717" y="179896"/>
            <a:ext cx="11834647" cy="1143000"/>
          </a:xfrm>
        </p:spPr>
        <p:txBody>
          <a:bodyPr>
            <a:normAutofit/>
          </a:bodyPr>
          <a:lstStyle/>
          <a:p>
            <a:r>
              <a:rPr lang="it-CH" dirty="0" err="1"/>
              <a:t>Protein</a:t>
            </a:r>
            <a:r>
              <a:rPr lang="it-CH" dirty="0"/>
              <a:t> </a:t>
            </a:r>
            <a:r>
              <a:rPr lang="it-CH" dirty="0" err="1"/>
              <a:t>fold</a:t>
            </a:r>
            <a:r>
              <a:rPr lang="it-CH" dirty="0"/>
              <a:t> </a:t>
            </a:r>
            <a:r>
              <a:rPr lang="it-CH" dirty="0" err="1"/>
              <a:t>prediction</a:t>
            </a:r>
            <a:endParaRPr lang="it-CH" b="1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EDDCD5F7-4F1E-4193-B488-5558A400F088}"/>
              </a:ext>
            </a:extLst>
          </p:cNvPr>
          <p:cNvSpPr txBox="1"/>
          <p:nvPr/>
        </p:nvSpPr>
        <p:spPr>
          <a:xfrm>
            <a:off x="6096000" y="1250429"/>
            <a:ext cx="59593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CH" sz="2400" b="1" dirty="0">
                <a:latin typeface="Helvetica" panose="020B0604020202020204" pitchFamily="34" charset="0"/>
                <a:cs typeface="Helvetica" panose="020B0604020202020204" pitchFamily="34" charset="0"/>
              </a:rPr>
              <a:t>CASP</a:t>
            </a:r>
            <a:r>
              <a:rPr lang="it-CH" sz="2400" dirty="0">
                <a:latin typeface="Helvetica" panose="020B0604020202020204" pitchFamily="34" charset="0"/>
                <a:cs typeface="Helvetica" panose="020B0604020202020204" pitchFamily="34" charset="0"/>
              </a:rPr>
              <a:t>, since 1994 </a:t>
            </a:r>
            <a:r>
              <a:rPr lang="it-CH" sz="2400" dirty="0" err="1">
                <a:latin typeface="Helvetica" panose="020B0604020202020204" pitchFamily="34" charset="0"/>
                <a:cs typeface="Helvetica" panose="020B0604020202020204" pitchFamily="34" charset="0"/>
              </a:rPr>
              <a:t>biennial</a:t>
            </a:r>
            <a:r>
              <a:rPr lang="it-CH" sz="24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it-CH" sz="2400" dirty="0" err="1">
                <a:latin typeface="Helvetica" panose="020B0604020202020204" pitchFamily="34" charset="0"/>
                <a:cs typeface="Helvetica" panose="020B0604020202020204" pitchFamily="34" charset="0"/>
              </a:rPr>
              <a:t>competition</a:t>
            </a:r>
            <a:r>
              <a:rPr lang="it-CH" sz="2400" dirty="0">
                <a:latin typeface="Helvetica" panose="020B0604020202020204" pitchFamily="34" charset="0"/>
                <a:cs typeface="Helvetica" panose="020B0604020202020204" pitchFamily="34" charset="0"/>
              </a:rPr>
              <a:t> on </a:t>
            </a:r>
            <a:r>
              <a:rPr lang="it-CH" sz="2400" dirty="0" err="1">
                <a:latin typeface="Helvetica" panose="020B0604020202020204" pitchFamily="34" charset="0"/>
                <a:cs typeface="Helvetica" panose="020B0604020202020204" pitchFamily="34" charset="0"/>
              </a:rPr>
              <a:t>protein</a:t>
            </a:r>
            <a:r>
              <a:rPr lang="it-CH" sz="24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it-CH" sz="2400" dirty="0" err="1">
                <a:latin typeface="Helvetica" panose="020B0604020202020204" pitchFamily="34" charset="0"/>
                <a:cs typeface="Helvetica" panose="020B0604020202020204" pitchFamily="34" charset="0"/>
              </a:rPr>
              <a:t>fold</a:t>
            </a:r>
            <a:r>
              <a:rPr lang="it-CH" sz="24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it-CH" sz="2400" dirty="0" err="1">
                <a:latin typeface="Helvetica" panose="020B0604020202020204" pitchFamily="34" charset="0"/>
                <a:cs typeface="Helvetica" panose="020B0604020202020204" pitchFamily="34" charset="0"/>
              </a:rPr>
              <a:t>prediction</a:t>
            </a:r>
            <a:r>
              <a:rPr lang="it-CH" sz="2400" dirty="0">
                <a:latin typeface="Helvetica" panose="020B0604020202020204" pitchFamily="34" charset="0"/>
                <a:cs typeface="Helvetica" panose="020B0604020202020204" pitchFamily="34" charset="0"/>
              </a:rPr>
              <a:t>: </a:t>
            </a:r>
            <a:r>
              <a:rPr lang="it-CH" sz="2400" dirty="0">
                <a:solidFill>
                  <a:srgbClr val="0070C0"/>
                </a:solidFill>
                <a:latin typeface="Helvetica" panose="020B0604020202020204" pitchFamily="34" charset="0"/>
                <a:cs typeface="Helvetica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predictioncenter.org</a:t>
            </a:r>
            <a:endParaRPr lang="it-CH" sz="2400" dirty="0">
              <a:solidFill>
                <a:srgbClr val="0070C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9FA9E580-6AEF-417E-B57E-8F9C0BD12D4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417" t="23787" r="10749" b="14075"/>
          <a:stretch/>
        </p:blipFill>
        <p:spPr>
          <a:xfrm>
            <a:off x="74833" y="1556003"/>
            <a:ext cx="6092809" cy="4360957"/>
          </a:xfrm>
          <a:prstGeom prst="rect">
            <a:avLst/>
          </a:prstGeom>
        </p:spPr>
      </p:pic>
      <p:grpSp>
        <p:nvGrpSpPr>
          <p:cNvPr id="21" name="Gruppo 20">
            <a:extLst>
              <a:ext uri="{FF2B5EF4-FFF2-40B4-BE49-F238E27FC236}">
                <a16:creationId xmlns:a16="http://schemas.microsoft.com/office/drawing/2014/main" id="{12BB7490-E99A-434C-BD3C-E02CEEFB4E59}"/>
              </a:ext>
            </a:extLst>
          </p:cNvPr>
          <p:cNvGrpSpPr/>
          <p:nvPr/>
        </p:nvGrpSpPr>
        <p:grpSpPr>
          <a:xfrm>
            <a:off x="0" y="1489892"/>
            <a:ext cx="4582278" cy="3669174"/>
            <a:chOff x="0" y="1658516"/>
            <a:chExt cx="4582278" cy="3669174"/>
          </a:xfrm>
        </p:grpSpPr>
        <p:sp>
          <p:nvSpPr>
            <p:cNvPr id="17" name="Rettangolo 16">
              <a:extLst>
                <a:ext uri="{FF2B5EF4-FFF2-40B4-BE49-F238E27FC236}">
                  <a16:creationId xmlns:a16="http://schemas.microsoft.com/office/drawing/2014/main" id="{21D0EACE-0B8C-4EC1-A4D8-A649987DF306}"/>
                </a:ext>
              </a:extLst>
            </p:cNvPr>
            <p:cNvSpPr/>
            <p:nvPr/>
          </p:nvSpPr>
          <p:spPr>
            <a:xfrm>
              <a:off x="0" y="1658516"/>
              <a:ext cx="4582278" cy="366917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CH" dirty="0"/>
            </a:p>
          </p:txBody>
        </p:sp>
        <p:cxnSp>
          <p:nvCxnSpPr>
            <p:cNvPr id="19" name="Connettore 2 18">
              <a:extLst>
                <a:ext uri="{FF2B5EF4-FFF2-40B4-BE49-F238E27FC236}">
                  <a16:creationId xmlns:a16="http://schemas.microsoft.com/office/drawing/2014/main" id="{3FA56C66-E9A4-4645-9378-73B5AEDE52C8}"/>
                </a:ext>
              </a:extLst>
            </p:cNvPr>
            <p:cNvCxnSpPr/>
            <p:nvPr/>
          </p:nvCxnSpPr>
          <p:spPr>
            <a:xfrm>
              <a:off x="1898246" y="1876134"/>
              <a:ext cx="0" cy="328617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CasellaDiTesto 19">
              <a:extLst>
                <a:ext uri="{FF2B5EF4-FFF2-40B4-BE49-F238E27FC236}">
                  <a16:creationId xmlns:a16="http://schemas.microsoft.com/office/drawing/2014/main" id="{913B319E-66DF-43EE-9235-92259230BD35}"/>
                </a:ext>
              </a:extLst>
            </p:cNvPr>
            <p:cNvSpPr txBox="1"/>
            <p:nvPr/>
          </p:nvSpPr>
          <p:spPr>
            <a:xfrm rot="16200000">
              <a:off x="1468246" y="3474856"/>
              <a:ext cx="11576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CH" dirty="0" err="1"/>
                <a:t>prediction</a:t>
              </a:r>
              <a:endParaRPr lang="it-CH" dirty="0"/>
            </a:p>
          </p:txBody>
        </p:sp>
      </p:grpSp>
      <p:pic>
        <p:nvPicPr>
          <p:cNvPr id="18" name="Immagine 17">
            <a:extLst>
              <a:ext uri="{FF2B5EF4-FFF2-40B4-BE49-F238E27FC236}">
                <a16:creationId xmlns:a16="http://schemas.microsoft.com/office/drawing/2014/main" id="{D39D5513-BEE9-4AE6-B37D-12DCB7FCE8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524" t="15414" r="10749" b="76787"/>
          <a:stretch/>
        </p:blipFill>
        <p:spPr>
          <a:xfrm>
            <a:off x="0" y="1064870"/>
            <a:ext cx="4582278" cy="547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931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20717" y="179896"/>
            <a:ext cx="11834647" cy="1143000"/>
          </a:xfrm>
        </p:spPr>
        <p:txBody>
          <a:bodyPr>
            <a:normAutofit/>
          </a:bodyPr>
          <a:lstStyle/>
          <a:p>
            <a:r>
              <a:rPr lang="it-CH" dirty="0"/>
              <a:t>Protein fold prediction</a:t>
            </a:r>
            <a:endParaRPr lang="it-CH" b="1" dirty="0"/>
          </a:p>
        </p:txBody>
      </p:sp>
      <p:sp>
        <p:nvSpPr>
          <p:cNvPr id="3" name="Rectangle 2"/>
          <p:cNvSpPr/>
          <p:nvPr/>
        </p:nvSpPr>
        <p:spPr>
          <a:xfrm>
            <a:off x="47772" y="5978591"/>
            <a:ext cx="1005219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chemeClr val="accent3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A.W. Senior et al., </a:t>
            </a:r>
            <a:r>
              <a:rPr lang="en-GB" sz="1400" i="1" dirty="0">
                <a:solidFill>
                  <a:schemeClr val="accent3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Improved protein structure prediction using potentials from deep learning</a:t>
            </a:r>
            <a:r>
              <a:rPr lang="en-GB" sz="1400" dirty="0">
                <a:solidFill>
                  <a:schemeClr val="accent3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, </a:t>
            </a:r>
            <a:r>
              <a:rPr lang="en-GB" sz="1400" b="1" i="1" dirty="0">
                <a:solidFill>
                  <a:schemeClr val="accent3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Nature</a:t>
            </a:r>
            <a:r>
              <a:rPr lang="en-GB" sz="1400" dirty="0">
                <a:solidFill>
                  <a:schemeClr val="accent3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, 2020</a:t>
            </a:r>
          </a:p>
        </p:txBody>
      </p:sp>
      <p:sp>
        <p:nvSpPr>
          <p:cNvPr id="10" name="Rectangle 9"/>
          <p:cNvSpPr/>
          <p:nvPr/>
        </p:nvSpPr>
        <p:spPr>
          <a:xfrm>
            <a:off x="75480" y="6263765"/>
            <a:ext cx="970236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chemeClr val="accent3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J. Jumper et al., </a:t>
            </a:r>
            <a:r>
              <a:rPr lang="en-GB" sz="1400" i="1" dirty="0">
                <a:solidFill>
                  <a:schemeClr val="accent3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Highly accurate structure prediction with </a:t>
            </a:r>
            <a:r>
              <a:rPr lang="en-GB" sz="1400" i="1" dirty="0" err="1">
                <a:solidFill>
                  <a:schemeClr val="accent3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AlphaFold</a:t>
            </a:r>
            <a:r>
              <a:rPr lang="en-GB" sz="1400" dirty="0">
                <a:solidFill>
                  <a:schemeClr val="accent3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, </a:t>
            </a:r>
            <a:r>
              <a:rPr lang="en-GB" sz="1400" b="1" i="1" dirty="0">
                <a:solidFill>
                  <a:schemeClr val="accent3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Nature</a:t>
            </a:r>
            <a:r>
              <a:rPr lang="en-GB" sz="1400" dirty="0">
                <a:solidFill>
                  <a:schemeClr val="accent3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, 2021</a:t>
            </a:r>
          </a:p>
        </p:txBody>
      </p:sp>
      <p:sp>
        <p:nvSpPr>
          <p:cNvPr id="5" name="Rectangle 4"/>
          <p:cNvSpPr/>
          <p:nvPr/>
        </p:nvSpPr>
        <p:spPr>
          <a:xfrm>
            <a:off x="44307" y="6539261"/>
            <a:ext cx="984783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chemeClr val="accent3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E. Callaway, </a:t>
            </a:r>
            <a:r>
              <a:rPr lang="en-GB" sz="1400" i="1" dirty="0">
                <a:solidFill>
                  <a:schemeClr val="accent3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‘It will change everything’: DeepMind’s AI makes gigantic leap in solving protein structures,</a:t>
            </a:r>
            <a:r>
              <a:rPr lang="en-GB" sz="1400" dirty="0">
                <a:solidFill>
                  <a:schemeClr val="accent3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GB" sz="1400" b="1" i="1" dirty="0">
                <a:solidFill>
                  <a:schemeClr val="accent3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Nature</a:t>
            </a:r>
            <a:r>
              <a:rPr lang="en-GB" sz="1400" dirty="0">
                <a:solidFill>
                  <a:schemeClr val="accent3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, 2021</a:t>
            </a:r>
            <a:endParaRPr lang="en-GB" sz="1400" i="1" dirty="0">
              <a:solidFill>
                <a:schemeClr val="accent3"/>
              </a:solidFill>
              <a:effectLst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12" name="Immagine 10">
            <a:extLst>
              <a:ext uri="{FF2B5EF4-FFF2-40B4-BE49-F238E27FC236}">
                <a16:creationId xmlns:a16="http://schemas.microsoft.com/office/drawing/2014/main" id="{BF61F9C2-978E-77E6-7579-63C8A6E855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417" t="23787" r="10749" b="14075"/>
          <a:stretch/>
        </p:blipFill>
        <p:spPr>
          <a:xfrm>
            <a:off x="74833" y="1556003"/>
            <a:ext cx="6092809" cy="4360957"/>
          </a:xfrm>
          <a:prstGeom prst="rect">
            <a:avLst/>
          </a:prstGeom>
        </p:spPr>
      </p:pic>
      <p:grpSp>
        <p:nvGrpSpPr>
          <p:cNvPr id="16" name="Gruppo 20">
            <a:extLst>
              <a:ext uri="{FF2B5EF4-FFF2-40B4-BE49-F238E27FC236}">
                <a16:creationId xmlns:a16="http://schemas.microsoft.com/office/drawing/2014/main" id="{878E3A62-D133-6D32-A7DA-7D7527E1EE4F}"/>
              </a:ext>
            </a:extLst>
          </p:cNvPr>
          <p:cNvGrpSpPr/>
          <p:nvPr/>
        </p:nvGrpSpPr>
        <p:grpSpPr>
          <a:xfrm>
            <a:off x="0" y="1489892"/>
            <a:ext cx="4582278" cy="3669174"/>
            <a:chOff x="0" y="1658516"/>
            <a:chExt cx="4582278" cy="3669174"/>
          </a:xfrm>
        </p:grpSpPr>
        <p:sp>
          <p:nvSpPr>
            <p:cNvPr id="17" name="Rettangolo 16">
              <a:extLst>
                <a:ext uri="{FF2B5EF4-FFF2-40B4-BE49-F238E27FC236}">
                  <a16:creationId xmlns:a16="http://schemas.microsoft.com/office/drawing/2014/main" id="{F881EB15-900E-A6FD-A0FC-901069D487D9}"/>
                </a:ext>
              </a:extLst>
            </p:cNvPr>
            <p:cNvSpPr/>
            <p:nvPr/>
          </p:nvSpPr>
          <p:spPr>
            <a:xfrm>
              <a:off x="0" y="1658516"/>
              <a:ext cx="4582278" cy="366917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CH" dirty="0"/>
            </a:p>
          </p:txBody>
        </p:sp>
        <p:cxnSp>
          <p:nvCxnSpPr>
            <p:cNvPr id="19" name="Connettore 2 18">
              <a:extLst>
                <a:ext uri="{FF2B5EF4-FFF2-40B4-BE49-F238E27FC236}">
                  <a16:creationId xmlns:a16="http://schemas.microsoft.com/office/drawing/2014/main" id="{8ADD4360-7076-2F99-B00F-9563FB1E54A1}"/>
                </a:ext>
              </a:extLst>
            </p:cNvPr>
            <p:cNvCxnSpPr/>
            <p:nvPr/>
          </p:nvCxnSpPr>
          <p:spPr>
            <a:xfrm>
              <a:off x="1898246" y="1876134"/>
              <a:ext cx="0" cy="328617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CasellaDiTesto 19">
              <a:extLst>
                <a:ext uri="{FF2B5EF4-FFF2-40B4-BE49-F238E27FC236}">
                  <a16:creationId xmlns:a16="http://schemas.microsoft.com/office/drawing/2014/main" id="{45E26B0A-EC3C-03BE-0BD5-E3F908172279}"/>
                </a:ext>
              </a:extLst>
            </p:cNvPr>
            <p:cNvSpPr txBox="1"/>
            <p:nvPr/>
          </p:nvSpPr>
          <p:spPr>
            <a:xfrm rot="16200000">
              <a:off x="1468246" y="3474856"/>
              <a:ext cx="11576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CH" dirty="0" err="1"/>
                <a:t>prediction</a:t>
              </a:r>
              <a:endParaRPr lang="it-CH" dirty="0"/>
            </a:p>
          </p:txBody>
        </p:sp>
      </p:grpSp>
      <p:pic>
        <p:nvPicPr>
          <p:cNvPr id="21" name="Immagine 17">
            <a:extLst>
              <a:ext uri="{FF2B5EF4-FFF2-40B4-BE49-F238E27FC236}">
                <a16:creationId xmlns:a16="http://schemas.microsoft.com/office/drawing/2014/main" id="{F2C11D05-740E-3A32-F36C-58FA27ADEE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524" t="15414" r="10749" b="76787"/>
          <a:stretch/>
        </p:blipFill>
        <p:spPr>
          <a:xfrm>
            <a:off x="0" y="1064870"/>
            <a:ext cx="4582278" cy="54734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981" b="1908"/>
          <a:stretch/>
        </p:blipFill>
        <p:spPr>
          <a:xfrm>
            <a:off x="5172582" y="1375145"/>
            <a:ext cx="5715000" cy="446454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299364" y="5455228"/>
            <a:ext cx="1309254" cy="3325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7912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0" grpId="0"/>
      <p:bldP spid="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4BAFE8EE-3943-47A1-8E55-ADDDD6E5B1BC}"/>
              </a:ext>
            </a:extLst>
          </p:cNvPr>
          <p:cNvGrpSpPr/>
          <p:nvPr/>
        </p:nvGrpSpPr>
        <p:grpSpPr>
          <a:xfrm>
            <a:off x="31183" y="4569971"/>
            <a:ext cx="2685351" cy="1522836"/>
            <a:chOff x="83667" y="1285874"/>
            <a:chExt cx="2685351" cy="1522836"/>
          </a:xfrm>
        </p:grpSpPr>
        <p:pic>
          <p:nvPicPr>
            <p:cNvPr id="7" name="Picture 6" descr="Diagram&#10;&#10;Description automatically generated with medium confidence">
              <a:extLst>
                <a:ext uri="{FF2B5EF4-FFF2-40B4-BE49-F238E27FC236}">
                  <a16:creationId xmlns:a16="http://schemas.microsoft.com/office/drawing/2014/main" id="{5EC97F09-A7B2-4BA5-B333-081DF80050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t="17757" r="90572" b="63782"/>
            <a:stretch/>
          </p:blipFill>
          <p:spPr>
            <a:xfrm>
              <a:off x="474329" y="1285874"/>
              <a:ext cx="1143000" cy="1175955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11136C7-8AE3-4A13-A129-9D8428E6F2E3}"/>
                </a:ext>
              </a:extLst>
            </p:cNvPr>
            <p:cNvSpPr txBox="1"/>
            <p:nvPr/>
          </p:nvSpPr>
          <p:spPr>
            <a:xfrm>
              <a:off x="83667" y="2439378"/>
              <a:ext cx="26853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latin typeface="Helvetica" panose="020B0604020202020204" pitchFamily="34" charset="0"/>
                  <a:cs typeface="Helvetica" panose="020B0604020202020204" pitchFamily="34" charset="0"/>
                </a:rPr>
                <a:t>LIYRICMPGILCYEND…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1C4CC7C-135D-4A79-A39C-88CF0881F544}"/>
              </a:ext>
            </a:extLst>
          </p:cNvPr>
          <p:cNvGrpSpPr/>
          <p:nvPr/>
        </p:nvGrpSpPr>
        <p:grpSpPr>
          <a:xfrm>
            <a:off x="2045871" y="2366602"/>
            <a:ext cx="2398926" cy="1400927"/>
            <a:chOff x="2161451" y="469494"/>
            <a:chExt cx="2398926" cy="1400927"/>
          </a:xfrm>
        </p:grpSpPr>
        <p:pic>
          <p:nvPicPr>
            <p:cNvPr id="16" name="Picture 15" descr="Diagram&#10;&#10;Description automatically generated with medium confidence">
              <a:extLst>
                <a:ext uri="{FF2B5EF4-FFF2-40B4-BE49-F238E27FC236}">
                  <a16:creationId xmlns:a16="http://schemas.microsoft.com/office/drawing/2014/main" id="{D05C1685-823B-43BB-8364-AB0ABCE34D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836" t="57768" r="70048" b="25335"/>
            <a:stretch/>
          </p:blipFill>
          <p:spPr>
            <a:xfrm>
              <a:off x="2507456" y="469494"/>
              <a:ext cx="1104900" cy="1076325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BAD9231-D1CC-4924-9DC0-9387E7121E4E}"/>
                </a:ext>
              </a:extLst>
            </p:cNvPr>
            <p:cNvSpPr txBox="1"/>
            <p:nvPr/>
          </p:nvSpPr>
          <p:spPr>
            <a:xfrm>
              <a:off x="2161451" y="1501089"/>
              <a:ext cx="23989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latin typeface="Helvetica" panose="020B0604020202020204" pitchFamily="34" charset="0"/>
                  <a:cs typeface="Helvetica" panose="020B0604020202020204" pitchFamily="34" charset="0"/>
                </a:rPr>
                <a:t>HTIWKLSRLWSLQ…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A58CAE74-2CCE-4BA2-8B1F-CA548CEA15C4}"/>
              </a:ext>
            </a:extLst>
          </p:cNvPr>
          <p:cNvGrpSpPr/>
          <p:nvPr/>
        </p:nvGrpSpPr>
        <p:grpSpPr>
          <a:xfrm>
            <a:off x="198070" y="2775088"/>
            <a:ext cx="2741007" cy="1393273"/>
            <a:chOff x="289605" y="3181288"/>
            <a:chExt cx="2741007" cy="1393273"/>
          </a:xfrm>
        </p:grpSpPr>
        <p:pic>
          <p:nvPicPr>
            <p:cNvPr id="14" name="Picture 13" descr="Diagram&#10;&#10;Description automatically generated with medium confidence">
              <a:extLst>
                <a:ext uri="{FF2B5EF4-FFF2-40B4-BE49-F238E27FC236}">
                  <a16:creationId xmlns:a16="http://schemas.microsoft.com/office/drawing/2014/main" id="{D1C7067D-4583-4AB5-BF2F-9BC30A2D21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516" t="38733" r="80728" b="44363"/>
            <a:stretch/>
          </p:blipFill>
          <p:spPr>
            <a:xfrm>
              <a:off x="650448" y="3181288"/>
              <a:ext cx="1061306" cy="1076754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34AE61E-FC28-4918-9B93-96FB30A0DF30}"/>
                </a:ext>
              </a:extLst>
            </p:cNvPr>
            <p:cNvSpPr txBox="1"/>
            <p:nvPr/>
          </p:nvSpPr>
          <p:spPr>
            <a:xfrm>
              <a:off x="289605" y="4205229"/>
              <a:ext cx="27410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latin typeface="Helvetica" panose="020B0604020202020204" pitchFamily="34" charset="0"/>
                  <a:cs typeface="Helvetica" panose="020B0604020202020204" pitchFamily="34" charset="0"/>
                </a:rPr>
                <a:t>NITPLAKRTYNYRAVL…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BC7E58E0-312E-4A9B-9B7C-AC53BC02B1AB}"/>
              </a:ext>
            </a:extLst>
          </p:cNvPr>
          <p:cNvGrpSpPr/>
          <p:nvPr/>
        </p:nvGrpSpPr>
        <p:grpSpPr>
          <a:xfrm>
            <a:off x="1836926" y="4124390"/>
            <a:ext cx="2634054" cy="1404831"/>
            <a:chOff x="1854879" y="4557502"/>
            <a:chExt cx="2634054" cy="1404831"/>
          </a:xfrm>
        </p:grpSpPr>
        <p:pic>
          <p:nvPicPr>
            <p:cNvPr id="15" name="Picture 14" descr="Diagram&#10;&#10;Description automatically generated with medium confidence">
              <a:extLst>
                <a:ext uri="{FF2B5EF4-FFF2-40B4-BE49-F238E27FC236}">
                  <a16:creationId xmlns:a16="http://schemas.microsoft.com/office/drawing/2014/main" id="{B421B57E-8B46-428D-84B0-94220F860C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1" t="38531" r="90763" b="43600"/>
            <a:stretch/>
          </p:blipFill>
          <p:spPr>
            <a:xfrm>
              <a:off x="2255159" y="4557502"/>
              <a:ext cx="1061307" cy="1138236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2E631D7-543A-41B2-8C86-8339EFB393AF}"/>
                </a:ext>
              </a:extLst>
            </p:cNvPr>
            <p:cNvSpPr txBox="1"/>
            <p:nvPr/>
          </p:nvSpPr>
          <p:spPr>
            <a:xfrm>
              <a:off x="1854879" y="5593001"/>
              <a:ext cx="26340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latin typeface="Helvetica" panose="020B0604020202020204" pitchFamily="34" charset="0"/>
                  <a:cs typeface="Helvetica" panose="020B0604020202020204" pitchFamily="34" charset="0"/>
                </a:rPr>
                <a:t>ALRIKAIVVPRILGPQ…</a:t>
              </a:r>
            </a:p>
          </p:txBody>
        </p:sp>
      </p:grpSp>
      <p:grpSp>
        <p:nvGrpSpPr>
          <p:cNvPr id="4" name="Gruppo 4">
            <a:extLst>
              <a:ext uri="{FF2B5EF4-FFF2-40B4-BE49-F238E27FC236}">
                <a16:creationId xmlns:a16="http://schemas.microsoft.com/office/drawing/2014/main" id="{00692D97-15D8-4DA6-BFC9-A4351FE18791}"/>
              </a:ext>
            </a:extLst>
          </p:cNvPr>
          <p:cNvGrpSpPr>
            <a:grpSpLocks noChangeAspect="1"/>
          </p:cNvGrpSpPr>
          <p:nvPr/>
        </p:nvGrpSpPr>
        <p:grpSpPr>
          <a:xfrm>
            <a:off x="3938913" y="2142765"/>
            <a:ext cx="3260663" cy="2425488"/>
            <a:chOff x="3480049" y="3191555"/>
            <a:chExt cx="1490341" cy="1135822"/>
          </a:xfrm>
        </p:grpSpPr>
        <p:pic>
          <p:nvPicPr>
            <p:cNvPr id="5" name="Immagine 7">
              <a:extLst>
                <a:ext uri="{FF2B5EF4-FFF2-40B4-BE49-F238E27FC236}">
                  <a16:creationId xmlns:a16="http://schemas.microsoft.com/office/drawing/2014/main" id="{B4306BB6-AD25-42F5-98FE-73523607DD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866" t="37706" r="33314" b="39671"/>
            <a:stretch/>
          </p:blipFill>
          <p:spPr>
            <a:xfrm>
              <a:off x="3480049" y="3284984"/>
              <a:ext cx="1490341" cy="941267"/>
            </a:xfrm>
            <a:prstGeom prst="rect">
              <a:avLst/>
            </a:prstGeom>
          </p:spPr>
        </p:pic>
        <p:sp>
          <p:nvSpPr>
            <p:cNvPr id="6" name="Rettangolo 2">
              <a:extLst>
                <a:ext uri="{FF2B5EF4-FFF2-40B4-BE49-F238E27FC236}">
                  <a16:creationId xmlns:a16="http://schemas.microsoft.com/office/drawing/2014/main" id="{E05D063D-767B-41B9-9150-A5FF937990CD}"/>
                </a:ext>
              </a:extLst>
            </p:cNvPr>
            <p:cNvSpPr/>
            <p:nvPr/>
          </p:nvSpPr>
          <p:spPr>
            <a:xfrm>
              <a:off x="3779912" y="3264664"/>
              <a:ext cx="144016" cy="1440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CH"/>
            </a:p>
          </p:txBody>
        </p:sp>
        <p:sp>
          <p:nvSpPr>
            <p:cNvPr id="8" name="Rettangolo 9">
              <a:extLst>
                <a:ext uri="{FF2B5EF4-FFF2-40B4-BE49-F238E27FC236}">
                  <a16:creationId xmlns:a16="http://schemas.microsoft.com/office/drawing/2014/main" id="{CE468B26-B20B-4A5B-973F-AE5E2E658FA0}"/>
                </a:ext>
              </a:extLst>
            </p:cNvPr>
            <p:cNvSpPr/>
            <p:nvPr/>
          </p:nvSpPr>
          <p:spPr>
            <a:xfrm>
              <a:off x="4206880" y="3191555"/>
              <a:ext cx="144016" cy="1440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CH"/>
            </a:p>
          </p:txBody>
        </p:sp>
        <p:sp>
          <p:nvSpPr>
            <p:cNvPr id="10" name="Rettangolo 10">
              <a:extLst>
                <a:ext uri="{FF2B5EF4-FFF2-40B4-BE49-F238E27FC236}">
                  <a16:creationId xmlns:a16="http://schemas.microsoft.com/office/drawing/2014/main" id="{2BF680CA-567B-4287-A6A5-1D7EEAB17DC6}"/>
                </a:ext>
              </a:extLst>
            </p:cNvPr>
            <p:cNvSpPr/>
            <p:nvPr/>
          </p:nvSpPr>
          <p:spPr>
            <a:xfrm>
              <a:off x="4619496" y="3234184"/>
              <a:ext cx="216024" cy="22110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CH"/>
            </a:p>
          </p:txBody>
        </p:sp>
        <p:sp>
          <p:nvSpPr>
            <p:cNvPr id="11" name="Rettangolo 11">
              <a:extLst>
                <a:ext uri="{FF2B5EF4-FFF2-40B4-BE49-F238E27FC236}">
                  <a16:creationId xmlns:a16="http://schemas.microsoft.com/office/drawing/2014/main" id="{3E7CEDBB-EFBA-4C00-B3EF-147DD0DFA9F4}"/>
                </a:ext>
              </a:extLst>
            </p:cNvPr>
            <p:cNvSpPr/>
            <p:nvPr/>
          </p:nvSpPr>
          <p:spPr>
            <a:xfrm>
              <a:off x="4153415" y="4183361"/>
              <a:ext cx="144016" cy="1440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CH"/>
            </a:p>
          </p:txBody>
        </p:sp>
        <p:sp>
          <p:nvSpPr>
            <p:cNvPr id="12" name="Rettangolo 12">
              <a:extLst>
                <a:ext uri="{FF2B5EF4-FFF2-40B4-BE49-F238E27FC236}">
                  <a16:creationId xmlns:a16="http://schemas.microsoft.com/office/drawing/2014/main" id="{0748193F-E40A-47E4-BEDA-C49146CB694D}"/>
                </a:ext>
              </a:extLst>
            </p:cNvPr>
            <p:cNvSpPr/>
            <p:nvPr/>
          </p:nvSpPr>
          <p:spPr>
            <a:xfrm>
              <a:off x="4620767" y="4174563"/>
              <a:ext cx="144016" cy="1440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CH"/>
            </a:p>
          </p:txBody>
        </p:sp>
        <p:sp>
          <p:nvSpPr>
            <p:cNvPr id="13" name="Rettangolo 13">
              <a:extLst>
                <a:ext uri="{FF2B5EF4-FFF2-40B4-BE49-F238E27FC236}">
                  <a16:creationId xmlns:a16="http://schemas.microsoft.com/office/drawing/2014/main" id="{FD5A08D3-4241-48D8-B2B4-D72DEDEB0BB6}"/>
                </a:ext>
              </a:extLst>
            </p:cNvPr>
            <p:cNvSpPr/>
            <p:nvPr/>
          </p:nvSpPr>
          <p:spPr>
            <a:xfrm>
              <a:off x="3810707" y="4044315"/>
              <a:ext cx="144016" cy="18193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CH"/>
            </a:p>
          </p:txBody>
        </p:sp>
      </p:grpSp>
      <p:sp>
        <p:nvSpPr>
          <p:cNvPr id="26" name="Freccia circolare a destra 15">
            <a:extLst>
              <a:ext uri="{FF2B5EF4-FFF2-40B4-BE49-F238E27FC236}">
                <a16:creationId xmlns:a16="http://schemas.microsoft.com/office/drawing/2014/main" id="{4724FD46-0E11-45E2-984A-7C17918A0523}"/>
              </a:ext>
            </a:extLst>
          </p:cNvPr>
          <p:cNvSpPr/>
          <p:nvPr/>
        </p:nvSpPr>
        <p:spPr>
          <a:xfrm rot="16200000" flipH="1">
            <a:off x="3511497" y="564954"/>
            <a:ext cx="665982" cy="2739645"/>
          </a:xfrm>
          <a:prstGeom prst="curvedRightArrow">
            <a:avLst>
              <a:gd name="adj1" fmla="val 25000"/>
              <a:gd name="adj2" fmla="val 55220"/>
              <a:gd name="adj3" fmla="val 30737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CH" dirty="0">
              <a:solidFill>
                <a:schemeClr val="tx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2FDE244-3A06-47A9-BC76-283F66696A2F}"/>
              </a:ext>
            </a:extLst>
          </p:cNvPr>
          <p:cNvSpPr txBox="1"/>
          <p:nvPr/>
        </p:nvSpPr>
        <p:spPr>
          <a:xfrm>
            <a:off x="3178056" y="1154301"/>
            <a:ext cx="13115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training</a:t>
            </a:r>
          </a:p>
        </p:txBody>
      </p:sp>
      <p:sp>
        <p:nvSpPr>
          <p:cNvPr id="23" name="Titolo 1">
            <a:extLst>
              <a:ext uri="{FF2B5EF4-FFF2-40B4-BE49-F238E27FC236}">
                <a16:creationId xmlns:a16="http://schemas.microsoft.com/office/drawing/2014/main" id="{B352C013-1E82-50A5-AC58-287D59441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717" y="179896"/>
            <a:ext cx="11834647" cy="1143000"/>
          </a:xfrm>
        </p:spPr>
        <p:txBody>
          <a:bodyPr>
            <a:normAutofit/>
          </a:bodyPr>
          <a:lstStyle/>
          <a:p>
            <a:r>
              <a:rPr lang="it-CH" dirty="0"/>
              <a:t>Protein fold prediction: AlphaFold</a:t>
            </a:r>
            <a:endParaRPr lang="it-CH" b="1" dirty="0"/>
          </a:p>
        </p:txBody>
      </p:sp>
    </p:spTree>
    <p:extLst>
      <p:ext uri="{BB962C8B-B14F-4D97-AF65-F5344CB8AC3E}">
        <p14:creationId xmlns:p14="http://schemas.microsoft.com/office/powerpoint/2010/main" val="4101315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1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6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o 4">
            <a:extLst>
              <a:ext uri="{FF2B5EF4-FFF2-40B4-BE49-F238E27FC236}">
                <a16:creationId xmlns:a16="http://schemas.microsoft.com/office/drawing/2014/main" id="{00692D97-15D8-4DA6-BFC9-A4351FE18791}"/>
              </a:ext>
            </a:extLst>
          </p:cNvPr>
          <p:cNvGrpSpPr>
            <a:grpSpLocks noChangeAspect="1"/>
          </p:cNvGrpSpPr>
          <p:nvPr/>
        </p:nvGrpSpPr>
        <p:grpSpPr>
          <a:xfrm>
            <a:off x="3938913" y="2142765"/>
            <a:ext cx="3260663" cy="2425488"/>
            <a:chOff x="3480049" y="3191555"/>
            <a:chExt cx="1490341" cy="1135822"/>
          </a:xfrm>
        </p:grpSpPr>
        <p:pic>
          <p:nvPicPr>
            <p:cNvPr id="5" name="Immagine 7">
              <a:extLst>
                <a:ext uri="{FF2B5EF4-FFF2-40B4-BE49-F238E27FC236}">
                  <a16:creationId xmlns:a16="http://schemas.microsoft.com/office/drawing/2014/main" id="{B4306BB6-AD25-42F5-98FE-73523607DD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866" t="37706" r="33314" b="39671"/>
            <a:stretch/>
          </p:blipFill>
          <p:spPr>
            <a:xfrm>
              <a:off x="3480049" y="3284984"/>
              <a:ext cx="1490341" cy="941267"/>
            </a:xfrm>
            <a:prstGeom prst="rect">
              <a:avLst/>
            </a:prstGeom>
          </p:spPr>
        </p:pic>
        <p:sp>
          <p:nvSpPr>
            <p:cNvPr id="6" name="Rettangolo 2">
              <a:extLst>
                <a:ext uri="{FF2B5EF4-FFF2-40B4-BE49-F238E27FC236}">
                  <a16:creationId xmlns:a16="http://schemas.microsoft.com/office/drawing/2014/main" id="{E05D063D-767B-41B9-9150-A5FF937990CD}"/>
                </a:ext>
              </a:extLst>
            </p:cNvPr>
            <p:cNvSpPr/>
            <p:nvPr/>
          </p:nvSpPr>
          <p:spPr>
            <a:xfrm>
              <a:off x="3779912" y="3264664"/>
              <a:ext cx="144016" cy="1440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CH"/>
            </a:p>
          </p:txBody>
        </p:sp>
        <p:sp>
          <p:nvSpPr>
            <p:cNvPr id="8" name="Rettangolo 9">
              <a:extLst>
                <a:ext uri="{FF2B5EF4-FFF2-40B4-BE49-F238E27FC236}">
                  <a16:creationId xmlns:a16="http://schemas.microsoft.com/office/drawing/2014/main" id="{CE468B26-B20B-4A5B-973F-AE5E2E658FA0}"/>
                </a:ext>
              </a:extLst>
            </p:cNvPr>
            <p:cNvSpPr/>
            <p:nvPr/>
          </p:nvSpPr>
          <p:spPr>
            <a:xfrm>
              <a:off x="4206880" y="3191555"/>
              <a:ext cx="144016" cy="1440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CH"/>
            </a:p>
          </p:txBody>
        </p:sp>
        <p:sp>
          <p:nvSpPr>
            <p:cNvPr id="10" name="Rettangolo 10">
              <a:extLst>
                <a:ext uri="{FF2B5EF4-FFF2-40B4-BE49-F238E27FC236}">
                  <a16:creationId xmlns:a16="http://schemas.microsoft.com/office/drawing/2014/main" id="{2BF680CA-567B-4287-A6A5-1D7EEAB17DC6}"/>
                </a:ext>
              </a:extLst>
            </p:cNvPr>
            <p:cNvSpPr/>
            <p:nvPr/>
          </p:nvSpPr>
          <p:spPr>
            <a:xfrm>
              <a:off x="4619496" y="3234184"/>
              <a:ext cx="216024" cy="22110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CH"/>
            </a:p>
          </p:txBody>
        </p:sp>
        <p:sp>
          <p:nvSpPr>
            <p:cNvPr id="11" name="Rettangolo 11">
              <a:extLst>
                <a:ext uri="{FF2B5EF4-FFF2-40B4-BE49-F238E27FC236}">
                  <a16:creationId xmlns:a16="http://schemas.microsoft.com/office/drawing/2014/main" id="{3E7CEDBB-EFBA-4C00-B3EF-147DD0DFA9F4}"/>
                </a:ext>
              </a:extLst>
            </p:cNvPr>
            <p:cNvSpPr/>
            <p:nvPr/>
          </p:nvSpPr>
          <p:spPr>
            <a:xfrm>
              <a:off x="4153415" y="4183361"/>
              <a:ext cx="144016" cy="1440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CH"/>
            </a:p>
          </p:txBody>
        </p:sp>
        <p:sp>
          <p:nvSpPr>
            <p:cNvPr id="12" name="Rettangolo 12">
              <a:extLst>
                <a:ext uri="{FF2B5EF4-FFF2-40B4-BE49-F238E27FC236}">
                  <a16:creationId xmlns:a16="http://schemas.microsoft.com/office/drawing/2014/main" id="{0748193F-E40A-47E4-BEDA-C49146CB694D}"/>
                </a:ext>
              </a:extLst>
            </p:cNvPr>
            <p:cNvSpPr/>
            <p:nvPr/>
          </p:nvSpPr>
          <p:spPr>
            <a:xfrm>
              <a:off x="4620767" y="4174563"/>
              <a:ext cx="144016" cy="1440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CH"/>
            </a:p>
          </p:txBody>
        </p:sp>
        <p:sp>
          <p:nvSpPr>
            <p:cNvPr id="13" name="Rettangolo 13">
              <a:extLst>
                <a:ext uri="{FF2B5EF4-FFF2-40B4-BE49-F238E27FC236}">
                  <a16:creationId xmlns:a16="http://schemas.microsoft.com/office/drawing/2014/main" id="{FD5A08D3-4241-48D8-B2B4-D72DEDEB0BB6}"/>
                </a:ext>
              </a:extLst>
            </p:cNvPr>
            <p:cNvSpPr/>
            <p:nvPr/>
          </p:nvSpPr>
          <p:spPr>
            <a:xfrm>
              <a:off x="3810707" y="4044315"/>
              <a:ext cx="144016" cy="18193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CH"/>
            </a:p>
          </p:txBody>
        </p:sp>
      </p:grpSp>
      <p:sp>
        <p:nvSpPr>
          <p:cNvPr id="26" name="Freccia circolare a destra 15">
            <a:extLst>
              <a:ext uri="{FF2B5EF4-FFF2-40B4-BE49-F238E27FC236}">
                <a16:creationId xmlns:a16="http://schemas.microsoft.com/office/drawing/2014/main" id="{4724FD46-0E11-45E2-984A-7C17918A0523}"/>
              </a:ext>
            </a:extLst>
          </p:cNvPr>
          <p:cNvSpPr/>
          <p:nvPr/>
        </p:nvSpPr>
        <p:spPr>
          <a:xfrm rot="16200000" flipH="1">
            <a:off x="3511497" y="564954"/>
            <a:ext cx="665982" cy="2739645"/>
          </a:xfrm>
          <a:prstGeom prst="curvedRightArrow">
            <a:avLst>
              <a:gd name="adj1" fmla="val 25000"/>
              <a:gd name="adj2" fmla="val 55220"/>
              <a:gd name="adj3" fmla="val 30737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CH" dirty="0">
              <a:solidFill>
                <a:schemeClr val="tx1"/>
              </a:solidFill>
            </a:endParaRPr>
          </a:p>
        </p:txBody>
      </p:sp>
      <p:sp>
        <p:nvSpPr>
          <p:cNvPr id="28" name="Freccia circolare a destra 15">
            <a:extLst>
              <a:ext uri="{FF2B5EF4-FFF2-40B4-BE49-F238E27FC236}">
                <a16:creationId xmlns:a16="http://schemas.microsoft.com/office/drawing/2014/main" id="{CFACEF43-0DEA-4B7B-91B5-B5E3A5255CB1}"/>
              </a:ext>
            </a:extLst>
          </p:cNvPr>
          <p:cNvSpPr/>
          <p:nvPr/>
        </p:nvSpPr>
        <p:spPr>
          <a:xfrm rot="16200000" flipH="1">
            <a:off x="7477196" y="594077"/>
            <a:ext cx="665982" cy="2739645"/>
          </a:xfrm>
          <a:prstGeom prst="curvedRightArrow">
            <a:avLst>
              <a:gd name="adj1" fmla="val 25000"/>
              <a:gd name="adj2" fmla="val 55220"/>
              <a:gd name="adj3" fmla="val 30737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CH" dirty="0">
              <a:solidFill>
                <a:schemeClr val="tx1"/>
              </a:solidFill>
            </a:endParaRPr>
          </a:p>
        </p:txBody>
      </p:sp>
      <p:pic>
        <p:nvPicPr>
          <p:cNvPr id="15" name="Picture 14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C18233D2-16F2-4747-B844-387E28B9B88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313" t="76143"/>
          <a:stretch/>
        </p:blipFill>
        <p:spPr>
          <a:xfrm rot="1642138">
            <a:off x="10299820" y="2782197"/>
            <a:ext cx="1524101" cy="1972420"/>
          </a:xfrm>
          <a:prstGeom prst="rect">
            <a:avLst/>
          </a:prstGeom>
        </p:spPr>
      </p:pic>
      <p:pic>
        <p:nvPicPr>
          <p:cNvPr id="16" name="Picture 15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2E2D7201-F20E-470C-9EAE-A2863980FB6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462" t="39277" r="10362" b="45526"/>
          <a:stretch/>
        </p:blipFill>
        <p:spPr>
          <a:xfrm>
            <a:off x="7835195" y="5478184"/>
            <a:ext cx="1443571" cy="1256477"/>
          </a:xfrm>
          <a:prstGeom prst="rect">
            <a:avLst/>
          </a:prstGeom>
        </p:spPr>
      </p:pic>
      <p:pic>
        <p:nvPicPr>
          <p:cNvPr id="17" name="Picture 16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AC77AFCE-4458-43FF-B061-FDA404FA88F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644" t="76587" r="10856" b="6105"/>
          <a:stretch/>
        </p:blipFill>
        <p:spPr>
          <a:xfrm>
            <a:off x="7574902" y="3852707"/>
            <a:ext cx="1337073" cy="1431092"/>
          </a:xfrm>
          <a:prstGeom prst="rect">
            <a:avLst/>
          </a:prstGeom>
        </p:spPr>
      </p:pic>
      <p:pic>
        <p:nvPicPr>
          <p:cNvPr id="18" name="Picture 17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8037485E-0F59-4140-9C12-76B9C862447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934" t="872" r="20566" b="81819"/>
          <a:stretch/>
        </p:blipFill>
        <p:spPr>
          <a:xfrm>
            <a:off x="9506824" y="4565752"/>
            <a:ext cx="1337072" cy="1431093"/>
          </a:xfrm>
          <a:prstGeom prst="rect">
            <a:avLst/>
          </a:prstGeom>
        </p:spPr>
      </p:pic>
      <p:pic>
        <p:nvPicPr>
          <p:cNvPr id="19" name="Picture 18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F48E55EA-60CA-42DA-849E-72A98A1CC3E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131" t="872" r="10180" b="81819"/>
          <a:stretch/>
        </p:blipFill>
        <p:spPr>
          <a:xfrm rot="640283">
            <a:off x="8491785" y="2362536"/>
            <a:ext cx="1524101" cy="1431093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FFC49366-BD87-4C59-8BA0-BE20D5C5E7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92687" y="2276201"/>
            <a:ext cx="4662348" cy="33478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Helvetica" panose="020B0604020202020204" pitchFamily="34" charset="0"/>
                <a:ea typeface="Courier New" panose="02070309020205020404" pitchFamily="49" charset="0"/>
                <a:cs typeface="Helvetica" panose="020B0604020202020204" pitchFamily="34" charset="0"/>
              </a:rPr>
              <a:t>MAPVYEGMAS…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Helvetica" panose="020B0604020202020204" pitchFamily="34" charset="0"/>
                <a:ea typeface="Courier New" panose="02070309020205020404" pitchFamily="49" charset="0"/>
                <a:cs typeface="Helvetica" panose="020B0604020202020204" pitchFamily="34" charset="0"/>
              </a:rPr>
              <a:t>HVQVFSPHTL…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Helvetica" panose="020B0604020202020204" pitchFamily="34" charset="0"/>
                <a:ea typeface="Courier New" panose="02070309020205020404" pitchFamily="49" charset="0"/>
                <a:cs typeface="Helvetica" panose="020B0604020202020204" pitchFamily="34" charset="0"/>
              </a:rPr>
              <a:t>QSSAFCSVKK…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Helvetica" panose="020B0604020202020204" pitchFamily="34" charset="0"/>
                <a:ea typeface="Courier New" panose="02070309020205020404" pitchFamily="49" charset="0"/>
                <a:cs typeface="Helvetica" panose="020B0604020202020204" pitchFamily="34" charset="0"/>
              </a:rPr>
              <a:t>LKIEPSSNWD…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Helvetica" panose="020B0604020202020204" pitchFamily="34" charset="0"/>
                <a:ea typeface="Courier New" panose="02070309020205020404" pitchFamily="49" charset="0"/>
                <a:cs typeface="Helvetica" panose="020B0604020202020204" pitchFamily="34" charset="0"/>
              </a:rPr>
              <a:t>MTGYGSHSKV…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…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35169BE-1D11-4763-8BA3-D7B2EB8FC405}"/>
              </a:ext>
            </a:extLst>
          </p:cNvPr>
          <p:cNvSpPr txBox="1"/>
          <p:nvPr/>
        </p:nvSpPr>
        <p:spPr>
          <a:xfrm>
            <a:off x="9506824" y="6325895"/>
            <a:ext cx="6094602" cy="456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…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269D964-EAC8-40D4-AD6B-729538DE1122}"/>
              </a:ext>
            </a:extLst>
          </p:cNvPr>
          <p:cNvSpPr txBox="1"/>
          <p:nvPr/>
        </p:nvSpPr>
        <p:spPr>
          <a:xfrm>
            <a:off x="6996147" y="1154301"/>
            <a:ext cx="16706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prediction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415685C-499B-606C-4D0B-629A6C7AAB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717" y="179896"/>
            <a:ext cx="11834647" cy="1143000"/>
          </a:xfrm>
        </p:spPr>
        <p:txBody>
          <a:bodyPr>
            <a:normAutofit/>
          </a:bodyPr>
          <a:lstStyle/>
          <a:p>
            <a:r>
              <a:rPr lang="it-CH" dirty="0"/>
              <a:t>Protein fold prediction: AlphaFold</a:t>
            </a:r>
            <a:endParaRPr lang="it-CH" b="1" dirty="0"/>
          </a:p>
        </p:txBody>
      </p:sp>
    </p:spTree>
    <p:extLst>
      <p:ext uri="{BB962C8B-B14F-4D97-AF65-F5344CB8AC3E}">
        <p14:creationId xmlns:p14="http://schemas.microsoft.com/office/powerpoint/2010/main" val="1460172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3" grpId="0"/>
      <p:bldP spid="2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10735E41-D6E3-4D8B-8680-C295E4854CC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41" r="28125"/>
          <a:stretch/>
        </p:blipFill>
        <p:spPr>
          <a:xfrm rot="17708309">
            <a:off x="7757566" y="1694664"/>
            <a:ext cx="4594736" cy="4541205"/>
          </a:xfrm>
          <a:prstGeom prst="rect">
            <a:avLst/>
          </a:prstGeom>
        </p:spPr>
      </p:pic>
      <p:grpSp>
        <p:nvGrpSpPr>
          <p:cNvPr id="4" name="Gruppo 4">
            <a:extLst>
              <a:ext uri="{FF2B5EF4-FFF2-40B4-BE49-F238E27FC236}">
                <a16:creationId xmlns:a16="http://schemas.microsoft.com/office/drawing/2014/main" id="{00692D97-15D8-4DA6-BFC9-A4351FE18791}"/>
              </a:ext>
            </a:extLst>
          </p:cNvPr>
          <p:cNvGrpSpPr>
            <a:grpSpLocks noChangeAspect="1"/>
          </p:cNvGrpSpPr>
          <p:nvPr/>
        </p:nvGrpSpPr>
        <p:grpSpPr>
          <a:xfrm>
            <a:off x="3938913" y="2156413"/>
            <a:ext cx="3260663" cy="2425488"/>
            <a:chOff x="3480049" y="3191555"/>
            <a:chExt cx="1490341" cy="1135822"/>
          </a:xfrm>
        </p:grpSpPr>
        <p:pic>
          <p:nvPicPr>
            <p:cNvPr id="5" name="Immagine 7">
              <a:extLst>
                <a:ext uri="{FF2B5EF4-FFF2-40B4-BE49-F238E27FC236}">
                  <a16:creationId xmlns:a16="http://schemas.microsoft.com/office/drawing/2014/main" id="{B4306BB6-AD25-42F5-98FE-73523607DD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866" t="37706" r="33314" b="39671"/>
            <a:stretch/>
          </p:blipFill>
          <p:spPr>
            <a:xfrm>
              <a:off x="3480049" y="3284984"/>
              <a:ext cx="1490341" cy="941267"/>
            </a:xfrm>
            <a:prstGeom prst="rect">
              <a:avLst/>
            </a:prstGeom>
          </p:spPr>
        </p:pic>
        <p:sp>
          <p:nvSpPr>
            <p:cNvPr id="6" name="Rettangolo 2">
              <a:extLst>
                <a:ext uri="{FF2B5EF4-FFF2-40B4-BE49-F238E27FC236}">
                  <a16:creationId xmlns:a16="http://schemas.microsoft.com/office/drawing/2014/main" id="{E05D063D-767B-41B9-9150-A5FF937990CD}"/>
                </a:ext>
              </a:extLst>
            </p:cNvPr>
            <p:cNvSpPr/>
            <p:nvPr/>
          </p:nvSpPr>
          <p:spPr>
            <a:xfrm>
              <a:off x="3779912" y="3264664"/>
              <a:ext cx="144016" cy="1440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CH"/>
            </a:p>
          </p:txBody>
        </p:sp>
        <p:sp>
          <p:nvSpPr>
            <p:cNvPr id="8" name="Rettangolo 9">
              <a:extLst>
                <a:ext uri="{FF2B5EF4-FFF2-40B4-BE49-F238E27FC236}">
                  <a16:creationId xmlns:a16="http://schemas.microsoft.com/office/drawing/2014/main" id="{CE468B26-B20B-4A5B-973F-AE5E2E658FA0}"/>
                </a:ext>
              </a:extLst>
            </p:cNvPr>
            <p:cNvSpPr/>
            <p:nvPr/>
          </p:nvSpPr>
          <p:spPr>
            <a:xfrm>
              <a:off x="4206880" y="3191555"/>
              <a:ext cx="144016" cy="1440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CH"/>
            </a:p>
          </p:txBody>
        </p:sp>
        <p:sp>
          <p:nvSpPr>
            <p:cNvPr id="10" name="Rettangolo 10">
              <a:extLst>
                <a:ext uri="{FF2B5EF4-FFF2-40B4-BE49-F238E27FC236}">
                  <a16:creationId xmlns:a16="http://schemas.microsoft.com/office/drawing/2014/main" id="{2BF680CA-567B-4287-A6A5-1D7EEAB17DC6}"/>
                </a:ext>
              </a:extLst>
            </p:cNvPr>
            <p:cNvSpPr/>
            <p:nvPr/>
          </p:nvSpPr>
          <p:spPr>
            <a:xfrm>
              <a:off x="4619496" y="3234184"/>
              <a:ext cx="216024" cy="22110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CH"/>
            </a:p>
          </p:txBody>
        </p:sp>
        <p:sp>
          <p:nvSpPr>
            <p:cNvPr id="11" name="Rettangolo 11">
              <a:extLst>
                <a:ext uri="{FF2B5EF4-FFF2-40B4-BE49-F238E27FC236}">
                  <a16:creationId xmlns:a16="http://schemas.microsoft.com/office/drawing/2014/main" id="{3E7CEDBB-EFBA-4C00-B3EF-147DD0DFA9F4}"/>
                </a:ext>
              </a:extLst>
            </p:cNvPr>
            <p:cNvSpPr/>
            <p:nvPr/>
          </p:nvSpPr>
          <p:spPr>
            <a:xfrm>
              <a:off x="4153415" y="4183361"/>
              <a:ext cx="144016" cy="1440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CH"/>
            </a:p>
          </p:txBody>
        </p:sp>
        <p:sp>
          <p:nvSpPr>
            <p:cNvPr id="12" name="Rettangolo 12">
              <a:extLst>
                <a:ext uri="{FF2B5EF4-FFF2-40B4-BE49-F238E27FC236}">
                  <a16:creationId xmlns:a16="http://schemas.microsoft.com/office/drawing/2014/main" id="{0748193F-E40A-47E4-BEDA-C49146CB694D}"/>
                </a:ext>
              </a:extLst>
            </p:cNvPr>
            <p:cNvSpPr/>
            <p:nvPr/>
          </p:nvSpPr>
          <p:spPr>
            <a:xfrm>
              <a:off x="4620767" y="4174563"/>
              <a:ext cx="144016" cy="1440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CH"/>
            </a:p>
          </p:txBody>
        </p:sp>
        <p:sp>
          <p:nvSpPr>
            <p:cNvPr id="13" name="Rettangolo 13">
              <a:extLst>
                <a:ext uri="{FF2B5EF4-FFF2-40B4-BE49-F238E27FC236}">
                  <a16:creationId xmlns:a16="http://schemas.microsoft.com/office/drawing/2014/main" id="{FD5A08D3-4241-48D8-B2B4-D72DEDEB0BB6}"/>
                </a:ext>
              </a:extLst>
            </p:cNvPr>
            <p:cNvSpPr/>
            <p:nvPr/>
          </p:nvSpPr>
          <p:spPr>
            <a:xfrm>
              <a:off x="3810707" y="4044315"/>
              <a:ext cx="144016" cy="18193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CH"/>
            </a:p>
          </p:txBody>
        </p:sp>
      </p:grpSp>
      <p:sp>
        <p:nvSpPr>
          <p:cNvPr id="26" name="Freccia circolare a destra 15">
            <a:extLst>
              <a:ext uri="{FF2B5EF4-FFF2-40B4-BE49-F238E27FC236}">
                <a16:creationId xmlns:a16="http://schemas.microsoft.com/office/drawing/2014/main" id="{4724FD46-0E11-45E2-984A-7C17918A0523}"/>
              </a:ext>
            </a:extLst>
          </p:cNvPr>
          <p:cNvSpPr/>
          <p:nvPr/>
        </p:nvSpPr>
        <p:spPr>
          <a:xfrm rot="16200000" flipH="1">
            <a:off x="3511497" y="578602"/>
            <a:ext cx="665982" cy="2739645"/>
          </a:xfrm>
          <a:prstGeom prst="curvedRightArrow">
            <a:avLst>
              <a:gd name="adj1" fmla="val 25000"/>
              <a:gd name="adj2" fmla="val 55220"/>
              <a:gd name="adj3" fmla="val 30737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CH" dirty="0">
              <a:solidFill>
                <a:schemeClr val="tx1"/>
              </a:solidFill>
            </a:endParaRPr>
          </a:p>
        </p:txBody>
      </p:sp>
      <p:sp>
        <p:nvSpPr>
          <p:cNvPr id="23" name="Rectangle 1">
            <a:extLst>
              <a:ext uri="{FF2B5EF4-FFF2-40B4-BE49-F238E27FC236}">
                <a16:creationId xmlns:a16="http://schemas.microsoft.com/office/drawing/2014/main" id="{10CC932F-5D91-4AC4-8F0A-6AC6A50D57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3646" y="2385117"/>
            <a:ext cx="422064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Helvetica" panose="020B0604020202020204" pitchFamily="34" charset="0"/>
                <a:ea typeface="Courier New" panose="02070309020205020404" pitchFamily="49" charset="0"/>
                <a:cs typeface="Helvetica" panose="020B0604020202020204" pitchFamily="34" charset="0"/>
              </a:rPr>
              <a:t>YSQSKNIPLS… 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6" name="Freccia circolare a destra 15">
            <a:extLst>
              <a:ext uri="{FF2B5EF4-FFF2-40B4-BE49-F238E27FC236}">
                <a16:creationId xmlns:a16="http://schemas.microsoft.com/office/drawing/2014/main" id="{9F5C21C1-EF7B-43C0-AC2F-20620FD6A6FB}"/>
              </a:ext>
            </a:extLst>
          </p:cNvPr>
          <p:cNvSpPr/>
          <p:nvPr/>
        </p:nvSpPr>
        <p:spPr>
          <a:xfrm rot="16200000" flipH="1">
            <a:off x="7477196" y="607725"/>
            <a:ext cx="665982" cy="2739645"/>
          </a:xfrm>
          <a:prstGeom prst="curvedRightArrow">
            <a:avLst>
              <a:gd name="adj1" fmla="val 25000"/>
              <a:gd name="adj2" fmla="val 55220"/>
              <a:gd name="adj3" fmla="val 30737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CH" dirty="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CE5675A-719A-46DD-9764-EB0C86A814F8}"/>
              </a:ext>
            </a:extLst>
          </p:cNvPr>
          <p:cNvSpPr txBox="1"/>
          <p:nvPr/>
        </p:nvSpPr>
        <p:spPr>
          <a:xfrm>
            <a:off x="6996147" y="1167949"/>
            <a:ext cx="16706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prediction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62E2FFE-85A8-4001-0EBB-E0530EDEEB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717" y="179896"/>
            <a:ext cx="11834647" cy="1143000"/>
          </a:xfrm>
        </p:spPr>
        <p:txBody>
          <a:bodyPr>
            <a:normAutofit/>
          </a:bodyPr>
          <a:lstStyle/>
          <a:p>
            <a:r>
              <a:rPr lang="it-CH" dirty="0"/>
              <a:t>Protein fold prediction: AlphaFold</a:t>
            </a:r>
            <a:endParaRPr lang="it-CH" b="1" dirty="0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7FA6956F-D71F-2291-02D1-4D13969412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122" y="5273149"/>
            <a:ext cx="882188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Helvetica" panose="020B0604020202020204" pitchFamily="34" charset="0"/>
                <a:ea typeface="Courier New" panose="02070309020205020404" pitchFamily="49" charset="0"/>
                <a:cs typeface="Helvetica" panose="020B0604020202020204" pitchFamily="34" charset="0"/>
              </a:rPr>
              <a:t>PLDDT score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Helvetica" panose="020B0604020202020204" pitchFamily="34" charset="0"/>
                <a:ea typeface="Courier New" panose="02070309020205020404" pitchFamily="49" charset="0"/>
                <a:cs typeface="Helvetica" panose="020B0604020202020204" pitchFamily="34" charset="0"/>
              </a:rPr>
              <a:t>: confidence score (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24CC2"/>
                </a:solidFill>
                <a:effectLst/>
                <a:latin typeface="Helvetica" panose="020B0604020202020204" pitchFamily="34" charset="0"/>
                <a:ea typeface="Courier New" panose="02070309020205020404" pitchFamily="49" charset="0"/>
                <a:cs typeface="Helvetica" panose="020B0604020202020204" pitchFamily="34" charset="0"/>
              </a:rPr>
              <a:t>100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Helvetica" panose="020B0604020202020204" pitchFamily="34" charset="0"/>
                <a:ea typeface="Courier New" panose="02070309020205020404" pitchFamily="49" charset="0"/>
                <a:cs typeface="Helvetica" panose="020B0604020202020204" pitchFamily="34" charset="0"/>
              </a:rPr>
              <a:t> = high,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E96730"/>
                </a:solidFill>
                <a:effectLst/>
                <a:latin typeface="Helvetica" panose="020B0604020202020204" pitchFamily="34" charset="0"/>
                <a:ea typeface="Courier New" panose="02070309020205020404" pitchFamily="49" charset="0"/>
                <a:cs typeface="Helvetica" panose="020B0604020202020204" pitchFamily="34" charset="0"/>
              </a:rPr>
              <a:t>&lt;50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Helvetica" panose="020B0604020202020204" pitchFamily="34" charset="0"/>
                <a:ea typeface="Courier New" panose="02070309020205020404" pitchFamily="49" charset="0"/>
                <a:cs typeface="Helvetica" panose="020B0604020202020204" pitchFamily="34" charset="0"/>
              </a:rPr>
              <a:t> = low)</a:t>
            </a:r>
          </a:p>
        </p:txBody>
      </p:sp>
      <p:sp>
        <p:nvSpPr>
          <p:cNvPr id="15" name="Rectangle 1">
            <a:extLst>
              <a:ext uri="{FF2B5EF4-FFF2-40B4-BE49-F238E27FC236}">
                <a16:creationId xmlns:a16="http://schemas.microsoft.com/office/drawing/2014/main" id="{685CA78F-EDB8-E9DF-F2E5-E1F11679AB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6746" y="6177405"/>
            <a:ext cx="882188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400" dirty="0">
                <a:solidFill>
                  <a:srgbClr val="222222"/>
                </a:solidFill>
                <a:latin typeface="Helvetica" panose="020B0604020202020204" pitchFamily="34" charset="0"/>
                <a:ea typeface="Courier New" panose="02070309020205020404" pitchFamily="49" charset="0"/>
                <a:cs typeface="Helvetica" panose="020B0604020202020204" pitchFamily="34" charset="0"/>
              </a:rPr>
              <a:t>Warning: even high-confidence models can be incorrect.</a:t>
            </a:r>
            <a:endParaRPr kumimoji="0" lang="en-US" altLang="en-US" sz="2400" b="0" i="1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Helvetica" panose="020B0604020202020204" pitchFamily="34" charset="0"/>
              <a:ea typeface="Courier New" panose="02070309020205020404" pitchFamily="49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6470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CF791C46-D700-0D3D-1842-1B401D5CC7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717" y="70712"/>
            <a:ext cx="11834647" cy="1143000"/>
          </a:xfrm>
        </p:spPr>
        <p:txBody>
          <a:bodyPr>
            <a:normAutofit/>
          </a:bodyPr>
          <a:lstStyle/>
          <a:p>
            <a:r>
              <a:rPr lang="it-CH" dirty="0"/>
              <a:t>Protein fold prediction: warning!</a:t>
            </a:r>
            <a:endParaRPr lang="it-CH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1516EC1-958A-354D-0535-DD6A84AD39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432" t="12338" r="10000" b="5871"/>
          <a:stretch/>
        </p:blipFill>
        <p:spPr>
          <a:xfrm>
            <a:off x="491310" y="968987"/>
            <a:ext cx="7506269" cy="560923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F955CD-B721-77D7-2554-7727914B964F}"/>
              </a:ext>
            </a:extLst>
          </p:cNvPr>
          <p:cNvSpPr txBox="1"/>
          <p:nvPr/>
        </p:nvSpPr>
        <p:spPr>
          <a:xfrm>
            <a:off x="0" y="6550922"/>
            <a:ext cx="60937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u="none" strike="noStrike" cap="none" normalizeH="0" baseline="0" dirty="0" err="1">
                <a:ln>
                  <a:noFill/>
                </a:ln>
                <a:solidFill>
                  <a:srgbClr val="0070C0"/>
                </a:solidFill>
                <a:effectLst/>
                <a:latin typeface="Helvetica" panose="020B0604020202020204" pitchFamily="34" charset="0"/>
                <a:ea typeface="Courier New" panose="02070309020205020404" pitchFamily="49" charset="0"/>
                <a:cs typeface="Helvetica" panose="020B0604020202020204" pitchFamily="34" charset="0"/>
              </a:rPr>
              <a:t>T.M.Allison</a:t>
            </a:r>
            <a:r>
              <a:rPr kumimoji="0" lang="en-US" altLang="en-US" sz="1400" b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Helvetica" panose="020B0604020202020204" pitchFamily="34" charset="0"/>
                <a:ea typeface="Courier New" panose="02070309020205020404" pitchFamily="49" charset="0"/>
                <a:cs typeface="Helvetica" panose="020B0604020202020204" pitchFamily="34" charset="0"/>
              </a:rPr>
              <a:t> et al., </a:t>
            </a:r>
            <a:r>
              <a:rPr kumimoji="0" lang="en-US" altLang="en-US" sz="1400" b="1" i="1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Helvetica" panose="020B0604020202020204" pitchFamily="34" charset="0"/>
                <a:ea typeface="Courier New" panose="02070309020205020404" pitchFamily="49" charset="0"/>
                <a:cs typeface="Helvetica" panose="020B0604020202020204" pitchFamily="34" charset="0"/>
              </a:rPr>
              <a:t>Protein Science</a:t>
            </a:r>
            <a:r>
              <a:rPr kumimoji="0" lang="en-US" altLang="en-US" sz="1400" b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Helvetica" panose="020B0604020202020204" pitchFamily="34" charset="0"/>
                <a:ea typeface="Courier New" panose="02070309020205020404" pitchFamily="49" charset="0"/>
                <a:cs typeface="Helvetica" panose="020B0604020202020204" pitchFamily="34" charset="0"/>
              </a:rPr>
              <a:t>, 2022</a:t>
            </a: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BC6F69B5-FD8F-6142-FB73-198BE12EB8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58988" y="1109754"/>
            <a:ext cx="3923828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Helvetica" panose="020B0604020202020204" pitchFamily="34" charset="0"/>
                <a:ea typeface="Courier New" panose="02070309020205020404" pitchFamily="49" charset="0"/>
                <a:cs typeface="Helvetica" panose="020B0604020202020204" pitchFamily="34" charset="0"/>
              </a:rPr>
              <a:t>Apo protein predicted folded like </a:t>
            </a:r>
            <a:r>
              <a:rPr kumimoji="0" lang="en-US" altLang="en-US" sz="2400" b="0" u="none" strike="noStrike" cap="none" normalizeH="0" baseline="0" dirty="0" err="1">
                <a:ln>
                  <a:noFill/>
                </a:ln>
                <a:solidFill>
                  <a:srgbClr val="222222"/>
                </a:solidFill>
                <a:effectLst/>
                <a:latin typeface="Helvetica" panose="020B0604020202020204" pitchFamily="34" charset="0"/>
                <a:ea typeface="Courier New" panose="02070309020205020404" pitchFamily="49" charset="0"/>
                <a:cs typeface="Helvetica" panose="020B0604020202020204" pitchFamily="34" charset="0"/>
              </a:rPr>
              <a:t>holo</a:t>
            </a:r>
            <a:r>
              <a:rPr kumimoji="0" lang="en-US" altLang="en-US" sz="2400" b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Helvetica" panose="020B0604020202020204" pitchFamily="34" charset="0"/>
                <a:ea typeface="Courier New" panose="02070309020205020404" pitchFamily="49" charset="0"/>
                <a:cs typeface="Helvetica" panose="020B0604020202020204" pitchFamily="34" charset="0"/>
              </a:rPr>
              <a:t> state, but it should be unfolded</a:t>
            </a:r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7D64535F-AF79-DF9F-6489-EE1DD31510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88557" y="2701581"/>
            <a:ext cx="3923828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400" dirty="0">
                <a:solidFill>
                  <a:srgbClr val="222222"/>
                </a:solidFill>
                <a:latin typeface="Helvetica" panose="020B0604020202020204" pitchFamily="34" charset="0"/>
                <a:ea typeface="Courier New" panose="02070309020205020404" pitchFamily="49" charset="0"/>
                <a:cs typeface="Helvetica" panose="020B0604020202020204" pitchFamily="34" charset="0"/>
              </a:rPr>
              <a:t>High-confidence hetero multimer predicted, but proteins do not co-assemble</a:t>
            </a:r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CE02D923-046B-8C46-0D85-7E4270C257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02204" y="4573517"/>
            <a:ext cx="3923828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Helvetica" panose="020B0604020202020204" pitchFamily="34" charset="0"/>
                <a:ea typeface="Courier New" panose="02070309020205020404" pitchFamily="49" charset="0"/>
                <a:cs typeface="Helvetica" panose="020B0604020202020204" pitchFamily="34" charset="0"/>
              </a:rPr>
              <a:t>High-confidence homodimer of mutated protein predicted, but mutation abolishes </a:t>
            </a:r>
            <a:r>
              <a:rPr lang="en-US" altLang="en-US" sz="2400" dirty="0">
                <a:solidFill>
                  <a:srgbClr val="222222"/>
                </a:solidFill>
                <a:latin typeface="Helvetica" panose="020B0604020202020204" pitchFamily="34" charset="0"/>
                <a:ea typeface="Courier New" panose="02070309020205020404" pitchFamily="49" charset="0"/>
                <a:cs typeface="Helvetica" panose="020B0604020202020204" pitchFamily="34" charset="0"/>
              </a:rPr>
              <a:t>complex formation</a:t>
            </a:r>
            <a:endParaRPr kumimoji="0" lang="en-US" altLang="en-US" sz="2400" b="0" u="none" strike="noStrike" cap="none" normalizeH="0" baseline="0" dirty="0">
              <a:ln>
                <a:noFill/>
              </a:ln>
              <a:solidFill>
                <a:srgbClr val="222222"/>
              </a:solidFill>
              <a:effectLst/>
              <a:latin typeface="Helvetica" panose="020B0604020202020204" pitchFamily="34" charset="0"/>
              <a:ea typeface="Courier New" panose="02070309020205020404" pitchFamily="49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8841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BD17BC9-822E-4105-8BFF-4D2A36FD1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75" y="-92600"/>
            <a:ext cx="12192000" cy="1325563"/>
          </a:xfrm>
        </p:spPr>
        <p:txBody>
          <a:bodyPr/>
          <a:lstStyle/>
          <a:p>
            <a:r>
              <a:rPr lang="it-CH" dirty="0" err="1"/>
              <a:t>Watching</a:t>
            </a:r>
            <a:r>
              <a:rPr lang="it-CH" dirty="0"/>
              <a:t> proteins </a:t>
            </a:r>
            <a:r>
              <a:rPr lang="it-CH" dirty="0" err="1"/>
              <a:t>fold</a:t>
            </a:r>
            <a:r>
              <a:rPr lang="it-CH" dirty="0"/>
              <a:t>: simulation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CE8DD0A1-B4C8-4B01-8502-D97752651329}"/>
              </a:ext>
            </a:extLst>
          </p:cNvPr>
          <p:cNvSpPr/>
          <p:nvPr/>
        </p:nvSpPr>
        <p:spPr>
          <a:xfrm>
            <a:off x="6142300" y="6533238"/>
            <a:ext cx="6096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K. </a:t>
            </a:r>
            <a:r>
              <a:rPr lang="en-US" sz="1400" dirty="0" err="1">
                <a:solidFill>
                  <a:srgbClr val="0070C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Lindorff</a:t>
            </a:r>
            <a:r>
              <a:rPr lang="en-US" sz="1400" dirty="0">
                <a:solidFill>
                  <a:srgbClr val="0070C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-Larsen et al. </a:t>
            </a:r>
            <a:r>
              <a:rPr lang="en-US" sz="1400" i="1" dirty="0">
                <a:solidFill>
                  <a:srgbClr val="0070C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How fast-folding proteins fold,</a:t>
            </a:r>
            <a:r>
              <a:rPr lang="en-US" sz="1400" dirty="0">
                <a:solidFill>
                  <a:srgbClr val="0070C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b="1" i="1" dirty="0">
                <a:solidFill>
                  <a:srgbClr val="0070C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Science</a:t>
            </a:r>
            <a:r>
              <a:rPr lang="en-US" sz="1400" dirty="0">
                <a:solidFill>
                  <a:srgbClr val="0070C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, 2011</a:t>
            </a:r>
          </a:p>
          <a:p>
            <a:endParaRPr lang="en-US" sz="1400" i="0" dirty="0">
              <a:solidFill>
                <a:srgbClr val="0070C0"/>
              </a:solidFill>
              <a:effectLst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6" name="Immagine 5" descr="Immagine che contiene cibo&#10;&#10;Descrizione generata automaticamente">
            <a:extLst>
              <a:ext uri="{FF2B5EF4-FFF2-40B4-BE49-F238E27FC236}">
                <a16:creationId xmlns:a16="http://schemas.microsoft.com/office/drawing/2014/main" id="{0C85334F-CDBD-478D-9BCD-8122C1F686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6763" y="928218"/>
            <a:ext cx="6013632" cy="5252532"/>
          </a:xfrm>
          <a:prstGeom prst="rect">
            <a:avLst/>
          </a:prstGeom>
        </p:spPr>
      </p:pic>
      <p:sp>
        <p:nvSpPr>
          <p:cNvPr id="11" name="Rettangolo 10">
            <a:extLst>
              <a:ext uri="{FF2B5EF4-FFF2-40B4-BE49-F238E27FC236}">
                <a16:creationId xmlns:a16="http://schemas.microsoft.com/office/drawing/2014/main" id="{7FC9CD7C-7B31-453E-856F-2635C1F8210D}"/>
              </a:ext>
            </a:extLst>
          </p:cNvPr>
          <p:cNvSpPr/>
          <p:nvPr/>
        </p:nvSpPr>
        <p:spPr>
          <a:xfrm>
            <a:off x="-25205" y="6284800"/>
            <a:ext cx="6096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P. </a:t>
            </a:r>
            <a:r>
              <a:rPr lang="en-US" sz="1400" dirty="0" err="1">
                <a:solidFill>
                  <a:srgbClr val="0070C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Freddolino</a:t>
            </a:r>
            <a:r>
              <a:rPr lang="en-US" sz="1400" dirty="0">
                <a:solidFill>
                  <a:srgbClr val="0070C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and K. </a:t>
            </a:r>
            <a:r>
              <a:rPr lang="en-US" sz="1400" dirty="0" err="1">
                <a:solidFill>
                  <a:srgbClr val="0070C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Schulten</a:t>
            </a:r>
            <a:r>
              <a:rPr lang="en-US" sz="1400" dirty="0">
                <a:solidFill>
                  <a:srgbClr val="0070C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. </a:t>
            </a:r>
            <a:r>
              <a:rPr lang="en-US" sz="1400" i="1" dirty="0">
                <a:solidFill>
                  <a:srgbClr val="0070C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Common structural transitions in explicit-solvent simulations of </a:t>
            </a:r>
            <a:r>
              <a:rPr lang="en-US" sz="1400" i="1" dirty="0" err="1">
                <a:solidFill>
                  <a:srgbClr val="0070C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villin</a:t>
            </a:r>
            <a:r>
              <a:rPr lang="en-US" sz="1400" i="1" dirty="0">
                <a:solidFill>
                  <a:srgbClr val="0070C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headpiece folding,</a:t>
            </a:r>
            <a:r>
              <a:rPr lang="en-US" sz="1400" dirty="0">
                <a:solidFill>
                  <a:srgbClr val="0070C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 </a:t>
            </a:r>
            <a:r>
              <a:rPr lang="en-US" sz="1400" b="1" i="1" dirty="0">
                <a:solidFill>
                  <a:srgbClr val="0070C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Biophysical J</a:t>
            </a:r>
            <a:r>
              <a:rPr lang="en-US" sz="1400" dirty="0">
                <a:solidFill>
                  <a:srgbClr val="0070C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., 2009</a:t>
            </a:r>
            <a:endParaRPr lang="it-CH" sz="1400" dirty="0">
              <a:solidFill>
                <a:srgbClr val="0070C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DDA2A9A6-64FD-426A-85EC-FC6867E3490D}"/>
              </a:ext>
            </a:extLst>
          </p:cNvPr>
          <p:cNvSpPr txBox="1"/>
          <p:nvPr/>
        </p:nvSpPr>
        <p:spPr>
          <a:xfrm>
            <a:off x="-1" y="1003593"/>
            <a:ext cx="607079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CH" sz="2400" dirty="0">
                <a:latin typeface="Helvetica" panose="020B0604020202020204" pitchFamily="34" charset="0"/>
                <a:cs typeface="Helvetica" panose="020B0604020202020204" pitchFamily="34" charset="0"/>
              </a:rPr>
              <a:t>Following </a:t>
            </a:r>
            <a:r>
              <a:rPr lang="it-CH" sz="2400" dirty="0" err="1">
                <a:latin typeface="Helvetica" panose="020B0604020202020204" pitchFamily="34" charset="0"/>
                <a:cs typeface="Helvetica" panose="020B0604020202020204" pitchFamily="34" charset="0"/>
              </a:rPr>
              <a:t>experimentally</a:t>
            </a:r>
            <a:r>
              <a:rPr lang="it-CH" sz="2400" dirty="0">
                <a:latin typeface="Helvetica" panose="020B0604020202020204" pitchFamily="34" charset="0"/>
                <a:cs typeface="Helvetica" panose="020B0604020202020204" pitchFamily="34" charset="0"/>
              </a:rPr>
              <a:t> the </a:t>
            </a:r>
            <a:r>
              <a:rPr lang="it-CH" sz="2400" i="1" dirty="0" err="1">
                <a:latin typeface="Helvetica" panose="020B0604020202020204" pitchFamily="34" charset="0"/>
                <a:cs typeface="Helvetica" panose="020B0604020202020204" pitchFamily="34" charset="0"/>
              </a:rPr>
              <a:t>folding</a:t>
            </a:r>
            <a:r>
              <a:rPr lang="it-CH" sz="2400" i="1" dirty="0">
                <a:latin typeface="Helvetica" panose="020B0604020202020204" pitchFamily="34" charset="0"/>
                <a:cs typeface="Helvetica" panose="020B0604020202020204" pitchFamily="34" charset="0"/>
              </a:rPr>
              <a:t> pathway</a:t>
            </a:r>
            <a:r>
              <a:rPr lang="it-CH" sz="2400" dirty="0">
                <a:latin typeface="Helvetica" panose="020B0604020202020204" pitchFamily="34" charset="0"/>
                <a:cs typeface="Helvetica" panose="020B0604020202020204" pitchFamily="34" charset="0"/>
              </a:rPr>
              <a:t> of a </a:t>
            </a:r>
            <a:r>
              <a:rPr lang="it-CH" sz="2400" dirty="0" err="1">
                <a:latin typeface="Helvetica" panose="020B0604020202020204" pitchFamily="34" charset="0"/>
                <a:cs typeface="Helvetica" panose="020B0604020202020204" pitchFamily="34" charset="0"/>
              </a:rPr>
              <a:t>protein</a:t>
            </a:r>
            <a:r>
              <a:rPr lang="it-CH" sz="24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it-CH" sz="2400" dirty="0" err="1">
                <a:latin typeface="Helvetica" panose="020B0604020202020204" pitchFamily="34" charset="0"/>
                <a:cs typeface="Helvetica" panose="020B0604020202020204" pitchFamily="34" charset="0"/>
              </a:rPr>
              <a:t>is</a:t>
            </a:r>
            <a:r>
              <a:rPr lang="it-CH" sz="24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it-CH" sz="2400" dirty="0" err="1">
                <a:latin typeface="Helvetica" panose="020B0604020202020204" pitchFamily="34" charset="0"/>
                <a:cs typeface="Helvetica" panose="020B0604020202020204" pitchFamily="34" charset="0"/>
              </a:rPr>
              <a:t>difficult</a:t>
            </a:r>
            <a:endParaRPr lang="it-CH" sz="24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CH" sz="2400" dirty="0" err="1">
                <a:latin typeface="Helvetica" panose="020B0604020202020204" pitchFamily="34" charset="0"/>
                <a:cs typeface="Helvetica" panose="020B0604020202020204" pitchFamily="34" charset="0"/>
              </a:rPr>
              <a:t>Folding</a:t>
            </a:r>
            <a:r>
              <a:rPr lang="it-CH" sz="2400" dirty="0">
                <a:latin typeface="Helvetica" panose="020B0604020202020204" pitchFamily="34" charset="0"/>
                <a:cs typeface="Helvetica" panose="020B0604020202020204" pitchFamily="34" charset="0"/>
              </a:rPr>
              <a:t> of small fast-</a:t>
            </a:r>
            <a:r>
              <a:rPr lang="it-CH" sz="2400" dirty="0" err="1">
                <a:latin typeface="Helvetica" panose="020B0604020202020204" pitchFamily="34" charset="0"/>
                <a:cs typeface="Helvetica" panose="020B0604020202020204" pitchFamily="34" charset="0"/>
              </a:rPr>
              <a:t>folding</a:t>
            </a:r>
            <a:r>
              <a:rPr lang="it-CH" sz="2400" dirty="0">
                <a:latin typeface="Helvetica" panose="020B0604020202020204" pitchFamily="34" charset="0"/>
                <a:cs typeface="Helvetica" panose="020B0604020202020204" pitchFamily="34" charset="0"/>
              </a:rPr>
              <a:t> (&lt;100 </a:t>
            </a:r>
            <a:r>
              <a:rPr lang="el-GR" sz="2400" dirty="0">
                <a:latin typeface="Helvetica" panose="020B0604020202020204" pitchFamily="34" charset="0"/>
                <a:cs typeface="Helvetica" panose="020B0604020202020204" pitchFamily="34" charset="0"/>
              </a:rPr>
              <a:t>μ</a:t>
            </a:r>
            <a:r>
              <a:rPr lang="it-CH" sz="2400" dirty="0">
                <a:latin typeface="Helvetica" panose="020B0604020202020204" pitchFamily="34" charset="0"/>
                <a:cs typeface="Helvetica" panose="020B0604020202020204" pitchFamily="34" charset="0"/>
              </a:rPr>
              <a:t>s) proteins can be </a:t>
            </a:r>
            <a:r>
              <a:rPr lang="it-CH" sz="2400" dirty="0" err="1">
                <a:latin typeface="Helvetica" panose="020B0604020202020204" pitchFamily="34" charset="0"/>
                <a:cs typeface="Helvetica" panose="020B0604020202020204" pitchFamily="34" charset="0"/>
              </a:rPr>
              <a:t>studied</a:t>
            </a:r>
            <a:r>
              <a:rPr lang="it-CH" sz="2400" dirty="0">
                <a:latin typeface="Helvetica" panose="020B0604020202020204" pitchFamily="34" charset="0"/>
                <a:cs typeface="Helvetica" panose="020B0604020202020204" pitchFamily="34" charset="0"/>
              </a:rPr>
              <a:t> via simulation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0BE6F77-607C-AA14-B51A-F87490D51A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858" y="2917719"/>
            <a:ext cx="3562847" cy="2734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601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4CA2125-CC11-B9AC-1840-4189C2B9888C}"/>
              </a:ext>
            </a:extLst>
          </p:cNvPr>
          <p:cNvSpPr txBox="1">
            <a:spLocks/>
          </p:cNvSpPr>
          <p:nvPr/>
        </p:nvSpPr>
        <p:spPr>
          <a:xfrm>
            <a:off x="864578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i="0" kern="1200">
                <a:solidFill>
                  <a:schemeClr val="accent3">
                    <a:lumMod val="50000"/>
                  </a:schemeClr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r>
              <a:rPr lang="en-GB" sz="4000"/>
              <a:t>Structure and dynamics determine protein (mal)function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33645C5-3141-B63D-035D-D84B1D93D9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044" y="1325563"/>
            <a:ext cx="11907912" cy="4763165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D7F523-25EF-C5AC-30A9-4AD58949D1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02227" y="2565217"/>
            <a:ext cx="9452212" cy="97216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GB" sz="4800" b="1" dirty="0">
                <a:solidFill>
                  <a:schemeClr val="accent3">
                    <a:lumMod val="50000"/>
                  </a:schemeClr>
                </a:solidFill>
              </a:rPr>
              <a:t>Next: how to prepare a protein structure so that it is ready for molecular modelling?</a:t>
            </a:r>
          </a:p>
        </p:txBody>
      </p:sp>
    </p:spTree>
    <p:extLst>
      <p:ext uri="{BB962C8B-B14F-4D97-AF65-F5344CB8AC3E}">
        <p14:creationId xmlns:p14="http://schemas.microsoft.com/office/powerpoint/2010/main" val="30080789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D40D864-B097-A544-2652-5316415101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719" y="1682267"/>
            <a:ext cx="3462132" cy="3451889"/>
          </a:xfrm>
          <a:prstGeom prst="rect">
            <a:avLst/>
          </a:prstGeom>
        </p:spPr>
      </p:pic>
      <p:sp>
        <p:nvSpPr>
          <p:cNvPr id="5" name="Titolo 2">
            <a:extLst>
              <a:ext uri="{FF2B5EF4-FFF2-40B4-BE49-F238E27FC236}">
                <a16:creationId xmlns:a16="http://schemas.microsoft.com/office/drawing/2014/main" id="{0F467044-6601-6620-0E3B-02101ED3AAF1}"/>
              </a:ext>
            </a:extLst>
          </p:cNvPr>
          <p:cNvSpPr txBox="1">
            <a:spLocks/>
          </p:cNvSpPr>
          <p:nvPr/>
        </p:nvSpPr>
        <p:spPr>
          <a:xfrm>
            <a:off x="1114566" y="788479"/>
            <a:ext cx="10417791" cy="92457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i="0" kern="1200">
                <a:solidFill>
                  <a:schemeClr val="accent3">
                    <a:lumMod val="50000"/>
                  </a:schemeClr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it-CH" sz="5400">
                <a:solidFill>
                  <a:srgbClr val="297FD5">
                    <a:lumMod val="50000"/>
                  </a:srgbClr>
                </a:solidFill>
              </a:rPr>
              <a:t>Simulation of Biomolecules</a:t>
            </a:r>
            <a:endParaRPr lang="it-CH" sz="5400" dirty="0">
              <a:solidFill>
                <a:srgbClr val="297FD5">
                  <a:lumMod val="50000"/>
                </a:srgbClr>
              </a:solidFill>
            </a:endParaRPr>
          </a:p>
        </p:txBody>
      </p:sp>
      <p:sp>
        <p:nvSpPr>
          <p:cNvPr id="10" name="Titolo 2">
            <a:extLst>
              <a:ext uri="{FF2B5EF4-FFF2-40B4-BE49-F238E27FC236}">
                <a16:creationId xmlns:a16="http://schemas.microsoft.com/office/drawing/2014/main" id="{C3188C9C-69C4-8D9B-CA7C-B0297C68F4E2}"/>
              </a:ext>
            </a:extLst>
          </p:cNvPr>
          <p:cNvSpPr txBox="1">
            <a:spLocks/>
          </p:cNvSpPr>
          <p:nvPr/>
        </p:nvSpPr>
        <p:spPr>
          <a:xfrm>
            <a:off x="1116839" y="1994846"/>
            <a:ext cx="10417791" cy="130548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i="0" kern="1200">
                <a:solidFill>
                  <a:schemeClr val="accent3">
                    <a:lumMod val="50000"/>
                  </a:schemeClr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it-CH" sz="3800" dirty="0">
                <a:solidFill>
                  <a:srgbClr val="297FD5">
                    <a:lumMod val="50000"/>
                  </a:srgbClr>
                </a:solidFill>
              </a:rPr>
              <a:t>Protein preparation</a:t>
            </a:r>
          </a:p>
        </p:txBody>
      </p:sp>
      <p:pic>
        <p:nvPicPr>
          <p:cNvPr id="11" name="Image" descr="Image">
            <a:extLst>
              <a:ext uri="{FF2B5EF4-FFF2-40B4-BE49-F238E27FC236}">
                <a16:creationId xmlns:a16="http://schemas.microsoft.com/office/drawing/2014/main" id="{FEA15AF8-F668-C5D6-6C4C-CA747D32A3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4819" y="2067559"/>
            <a:ext cx="3055972" cy="2731749"/>
          </a:xfrm>
          <a:prstGeom prst="rect">
            <a:avLst/>
          </a:prstGeom>
          <a:ln w="12700">
            <a:miter lim="400000"/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94F600E-AB60-2214-9E2C-B78051B8057A}"/>
              </a:ext>
            </a:extLst>
          </p:cNvPr>
          <p:cNvSpPr txBox="1"/>
          <p:nvPr/>
        </p:nvSpPr>
        <p:spPr>
          <a:xfrm>
            <a:off x="4154481" y="3362950"/>
            <a:ext cx="437067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CH" sz="2800" dirty="0"/>
              <a:t>Delivered by </a:t>
            </a:r>
            <a:r>
              <a:rPr lang="it-CH" sz="2800" b="1" dirty="0"/>
              <a:t>Tim Spankie</a:t>
            </a:r>
          </a:p>
          <a:p>
            <a:pPr algn="ctr"/>
            <a:r>
              <a:rPr lang="it-CH" sz="2800" dirty="0"/>
              <a:t>University of Edinburgh</a:t>
            </a:r>
          </a:p>
          <a:p>
            <a:pPr algn="ctr"/>
            <a:r>
              <a:rPr lang="it-CH" sz="2800" dirty="0"/>
              <a:t>January 2025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B24AF7F-A139-654D-1087-097548AFD666}"/>
              </a:ext>
            </a:extLst>
          </p:cNvPr>
          <p:cNvSpPr txBox="1"/>
          <p:nvPr/>
        </p:nvSpPr>
        <p:spPr>
          <a:xfrm>
            <a:off x="92529" y="5987924"/>
            <a:ext cx="1200694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it-CH" sz="2000" dirty="0"/>
              <a:t>Based on content from a ten-hour series </a:t>
            </a:r>
            <a:r>
              <a:rPr lang="it-CH" sz="200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https://github.com/CCPBioSim/BioSim-analysis-workshop</a:t>
            </a:r>
            <a:r>
              <a:rPr lang="it-CH" sz="2000" dirty="0"/>
              <a:t> </a:t>
            </a:r>
          </a:p>
          <a:p>
            <a:pPr>
              <a:lnSpc>
                <a:spcPct val="100000"/>
              </a:lnSpc>
            </a:pPr>
            <a:r>
              <a:rPr lang="it-CH" sz="2000" dirty="0"/>
              <a:t>by Matteo Degiacomi (</a:t>
            </a:r>
            <a:r>
              <a:rPr lang="it-CH" sz="2000" u="sng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matteo.degiacomi@ed.ac.uk</a:t>
            </a:r>
            <a:r>
              <a:rPr lang="it-CH" sz="2000" u="sng" dirty="0"/>
              <a:t>) </a:t>
            </a:r>
            <a:r>
              <a:rPr lang="it-CH" sz="2000" dirty="0"/>
              <a:t>and  Antonia Mey (</a:t>
            </a:r>
            <a:r>
              <a:rPr lang="it-CH" sz="2000" u="sng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antonia.mey@ed.ac.uk</a:t>
            </a:r>
            <a:r>
              <a:rPr lang="it-CH" sz="2000" u="sng" dirty="0"/>
              <a:t>) </a:t>
            </a:r>
            <a:endParaRPr lang="it-CH" sz="2000" dirty="0"/>
          </a:p>
        </p:txBody>
      </p:sp>
    </p:spTree>
    <p:extLst>
      <p:ext uri="{BB962C8B-B14F-4D97-AF65-F5344CB8AC3E}">
        <p14:creationId xmlns:p14="http://schemas.microsoft.com/office/powerpoint/2010/main" val="41053431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D8ABA71D-6839-85D0-BD87-C1E68FDD292E}"/>
              </a:ext>
            </a:extLst>
          </p:cNvPr>
          <p:cNvGrpSpPr/>
          <p:nvPr/>
        </p:nvGrpSpPr>
        <p:grpSpPr>
          <a:xfrm>
            <a:off x="4961055" y="5656242"/>
            <a:ext cx="4361260" cy="868016"/>
            <a:chOff x="4961055" y="5656242"/>
            <a:chExt cx="4361260" cy="868016"/>
          </a:xfrm>
        </p:grpSpPr>
        <p:sp>
          <p:nvSpPr>
            <p:cNvPr id="129" name="Rectangle"/>
            <p:cNvSpPr/>
            <p:nvPr/>
          </p:nvSpPr>
          <p:spPr>
            <a:xfrm>
              <a:off x="4961055" y="5656242"/>
              <a:ext cx="4351735" cy="868016"/>
            </a:xfrm>
            <a:prstGeom prst="rect">
              <a:avLst/>
            </a:prstGeom>
            <a:solidFill>
              <a:srgbClr val="FFFFFF"/>
            </a:solidFill>
            <a:ln w="76200" cap="flat">
              <a:solidFill>
                <a:srgbClr val="773F9B"/>
              </a:solidFill>
              <a:prstDash val="solid"/>
              <a:round/>
            </a:ln>
            <a:effectLst>
              <a:outerShdw blurRad="127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4878" tIns="14878" rIns="14878" bIns="14878" numCol="1" anchor="ctr">
              <a:noAutofit/>
            </a:bodyPr>
            <a:lstStyle/>
            <a:p>
              <a:pPr defTabSz="650240">
                <a:defRPr sz="2400">
                  <a:solidFill>
                    <a:srgbClr val="773F9B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30" name="PyEMMA"/>
            <p:cNvSpPr txBox="1"/>
            <p:nvPr/>
          </p:nvSpPr>
          <p:spPr>
            <a:xfrm>
              <a:off x="5041109" y="5724253"/>
              <a:ext cx="1025505" cy="294580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14878" tIns="14878" rIns="14878" bIns="14878" numCol="1" anchor="t">
              <a:noAutofit/>
            </a:bodyPr>
            <a:lstStyle>
              <a:lvl1pPr algn="ctr" defTabSz="1300479">
                <a:defRPr sz="3000" b="1">
                  <a:solidFill>
                    <a:srgbClr val="00882B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rPr sz="1800" b="0" err="1">
                  <a:solidFill>
                    <a:srgbClr val="C00000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PyEMMA</a:t>
              </a:r>
              <a:endParaRPr sz="1800" b="0">
                <a:solidFill>
                  <a:srgbClr val="C00000"/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31" name="MDTraj"/>
            <p:cNvSpPr txBox="1"/>
            <p:nvPr/>
          </p:nvSpPr>
          <p:spPr>
            <a:xfrm>
              <a:off x="5373051" y="6095388"/>
              <a:ext cx="1025505" cy="294580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14878" tIns="14878" rIns="14878" bIns="14878" numCol="1" anchor="t">
              <a:noAutofit/>
            </a:bodyPr>
            <a:lstStyle>
              <a:lvl1pPr algn="ctr" defTabSz="1300479">
                <a:defRPr sz="3000" b="1">
                  <a:solidFill>
                    <a:srgbClr val="00882B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rPr sz="1800" b="0" err="1">
                  <a:solidFill>
                    <a:srgbClr val="C00000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MDTraj</a:t>
              </a:r>
              <a:endParaRPr sz="1800" b="0">
                <a:solidFill>
                  <a:srgbClr val="C00000"/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32" name="MDAnalysis"/>
            <p:cNvSpPr txBox="1"/>
            <p:nvPr/>
          </p:nvSpPr>
          <p:spPr>
            <a:xfrm>
              <a:off x="6182560" y="5680347"/>
              <a:ext cx="1352260" cy="324850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14878" tIns="14878" rIns="14878" bIns="14878" numCol="1" anchor="t">
              <a:noAutofit/>
            </a:bodyPr>
            <a:lstStyle>
              <a:lvl1pPr algn="ctr" defTabSz="1300479">
                <a:defRPr sz="3000" b="1">
                  <a:solidFill>
                    <a:srgbClr val="00882B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rPr sz="1800" b="0" err="1">
                  <a:solidFill>
                    <a:srgbClr val="C00000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MDAnalysis</a:t>
              </a:r>
              <a:endParaRPr sz="1800" b="0">
                <a:solidFill>
                  <a:srgbClr val="C00000"/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34" name="VMD"/>
            <p:cNvSpPr txBox="1"/>
            <p:nvPr/>
          </p:nvSpPr>
          <p:spPr>
            <a:xfrm>
              <a:off x="6936278" y="6140510"/>
              <a:ext cx="917523" cy="276622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14878" tIns="14878" rIns="14878" bIns="14878" numCol="1" anchor="t">
              <a:noAutofit/>
            </a:bodyPr>
            <a:lstStyle>
              <a:lvl1pPr algn="ctr" defTabSz="1300479">
                <a:defRPr sz="3000" b="1"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rPr sz="1800" b="0">
                  <a:latin typeface="Helvetica" panose="020B0604020202020204" pitchFamily="34" charset="0"/>
                  <a:cs typeface="Helvetica" panose="020B0604020202020204" pitchFamily="34" charset="0"/>
                </a:rPr>
                <a:t>VMD</a:t>
              </a:r>
            </a:p>
          </p:txBody>
        </p:sp>
        <p:sp>
          <p:nvSpPr>
            <p:cNvPr id="135" name="md-analysis-tools"/>
            <p:cNvSpPr txBox="1"/>
            <p:nvPr/>
          </p:nvSpPr>
          <p:spPr>
            <a:xfrm>
              <a:off x="7524811" y="5815871"/>
              <a:ext cx="1603285" cy="301792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25400" tIns="25400" rIns="25400" bIns="25400" numCol="1" anchor="ctr">
              <a:noAutofit/>
            </a:bodyPr>
            <a:lstStyle>
              <a:lvl1pPr algn="ctr" defTabSz="584200">
                <a:defRPr sz="3000" b="1"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rPr sz="1800" b="0">
                  <a:latin typeface="Helvetica" panose="020B0604020202020204" pitchFamily="34" charset="0"/>
                  <a:cs typeface="Helvetica" panose="020B0604020202020204" pitchFamily="34" charset="0"/>
                </a:rPr>
                <a:t>md-analysis-tools</a:t>
              </a:r>
            </a:p>
          </p:txBody>
        </p:sp>
        <p:sp>
          <p:nvSpPr>
            <p:cNvPr id="136" name="[…]"/>
            <p:cNvSpPr txBox="1"/>
            <p:nvPr/>
          </p:nvSpPr>
          <p:spPr>
            <a:xfrm>
              <a:off x="8690619" y="6109527"/>
              <a:ext cx="631696" cy="276622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14878" tIns="14878" rIns="14878" bIns="14878" numCol="1" anchor="t">
              <a:noAutofit/>
            </a:bodyPr>
            <a:lstStyle>
              <a:lvl1pPr algn="ctr" defTabSz="1300479">
                <a:defRPr sz="2000" b="1"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rPr sz="1800" b="0">
                  <a:latin typeface="Helvetica" panose="020B0604020202020204" pitchFamily="34" charset="0"/>
                  <a:cs typeface="Helvetica" panose="020B0604020202020204" pitchFamily="34" charset="0"/>
                </a:rPr>
                <a:t>[…]</a:t>
              </a:r>
            </a:p>
          </p:txBody>
        </p:sp>
      </p:grpSp>
      <p:sp>
        <p:nvSpPr>
          <p:cNvPr id="137" name="TCL, bash, python, Perl … get creative"/>
          <p:cNvSpPr txBox="1"/>
          <p:nvPr/>
        </p:nvSpPr>
        <p:spPr>
          <a:xfrm>
            <a:off x="9720933" y="5560134"/>
            <a:ext cx="2230166" cy="829462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14878" tIns="14878" rIns="14878" bIns="14878" numCol="1" anchor="t">
            <a:noAutofit/>
          </a:bodyPr>
          <a:lstStyle>
            <a:lvl1pPr defTabSz="1300479">
              <a:defRPr sz="2000" b="1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rPr lang="en-GB" sz="2100" b="0" i="1">
                <a:latin typeface="Helvetica" panose="020B0604020202020204" pitchFamily="34" charset="0"/>
                <a:cs typeface="Helvetica" panose="020B0604020202020204" pitchFamily="34" charset="0"/>
              </a:rPr>
              <a:t>GUI, </a:t>
            </a:r>
            <a:r>
              <a:rPr sz="2100" b="0" i="1">
                <a:latin typeface="Helvetica" panose="020B0604020202020204" pitchFamily="34" charset="0"/>
                <a:cs typeface="Helvetica" panose="020B0604020202020204" pitchFamily="34" charset="0"/>
              </a:rPr>
              <a:t>TCL, bash, </a:t>
            </a:r>
            <a:r>
              <a:rPr lang="en-GB" sz="2100" b="0" i="1">
                <a:solidFill>
                  <a:srgbClr val="C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</a:t>
            </a:r>
            <a:r>
              <a:rPr sz="2100" b="0" i="1" err="1">
                <a:solidFill>
                  <a:srgbClr val="C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ython</a:t>
            </a:r>
            <a:r>
              <a:rPr sz="2100" b="0" i="1">
                <a:latin typeface="Helvetica" panose="020B0604020202020204" pitchFamily="34" charset="0"/>
                <a:cs typeface="Helvetica" panose="020B0604020202020204" pitchFamily="34" charset="0"/>
              </a:rPr>
              <a:t>, Perl</a:t>
            </a:r>
            <a:r>
              <a:rPr lang="en-GB" sz="2100" b="0" i="1">
                <a:latin typeface="Helvetica" panose="020B0604020202020204" pitchFamily="34" charset="0"/>
                <a:cs typeface="Helvetica" panose="020B0604020202020204" pitchFamily="34" charset="0"/>
              </a:rPr>
              <a:t>,</a:t>
            </a:r>
            <a:r>
              <a:rPr sz="2100" b="0" i="1">
                <a:latin typeface="Helvetica" panose="020B0604020202020204" pitchFamily="34" charset="0"/>
                <a:cs typeface="Helvetica" panose="020B0604020202020204" pitchFamily="34" charset="0"/>
              </a:rPr>
              <a:t> … get creative</a:t>
            </a:r>
          </a:p>
        </p:txBody>
      </p:sp>
      <p:sp>
        <p:nvSpPr>
          <p:cNvPr id="146" name="GUI, TCL, bash, python, Perl … get creative"/>
          <p:cNvSpPr txBox="1"/>
          <p:nvPr/>
        </p:nvSpPr>
        <p:spPr>
          <a:xfrm>
            <a:off x="9674209" y="1305917"/>
            <a:ext cx="2236308" cy="1019974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14878" tIns="14878" rIns="14878" bIns="14878" numCol="1" anchor="t">
            <a:noAutofit/>
          </a:bodyPr>
          <a:lstStyle>
            <a:lvl1pPr defTabSz="1300479">
              <a:defRPr sz="2000" b="1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rPr sz="2100" b="0" i="1">
                <a:latin typeface="Helvetica" panose="020B0604020202020204" pitchFamily="34" charset="0"/>
                <a:cs typeface="Helvetica" panose="020B0604020202020204" pitchFamily="34" charset="0"/>
              </a:rPr>
              <a:t>GUI, TCL, bash, </a:t>
            </a:r>
            <a:r>
              <a:rPr lang="en-GB" sz="2100" b="0" i="1">
                <a:latin typeface="Helvetica" panose="020B0604020202020204" pitchFamily="34" charset="0"/>
                <a:cs typeface="Helvetica" panose="020B0604020202020204" pitchFamily="34" charset="0"/>
              </a:rPr>
              <a:t>P</a:t>
            </a:r>
            <a:r>
              <a:rPr sz="2100" b="0" i="1" err="1">
                <a:latin typeface="Helvetica" panose="020B0604020202020204" pitchFamily="34" charset="0"/>
                <a:cs typeface="Helvetica" panose="020B0604020202020204" pitchFamily="34" charset="0"/>
              </a:rPr>
              <a:t>ython</a:t>
            </a:r>
            <a:r>
              <a:rPr sz="2100" b="0" i="1">
                <a:latin typeface="Helvetica" panose="020B0604020202020204" pitchFamily="34" charset="0"/>
                <a:cs typeface="Helvetica" panose="020B0604020202020204" pitchFamily="34" charset="0"/>
              </a:rPr>
              <a:t>, Perl … get creative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8CB3EFF-FBBA-534A-F9A8-B0E32CC2DCAC}"/>
              </a:ext>
            </a:extLst>
          </p:cNvPr>
          <p:cNvGrpSpPr/>
          <p:nvPr/>
        </p:nvGrpSpPr>
        <p:grpSpPr>
          <a:xfrm>
            <a:off x="4970580" y="1000986"/>
            <a:ext cx="4440371" cy="1686507"/>
            <a:chOff x="4970580" y="1000986"/>
            <a:chExt cx="4440371" cy="1686507"/>
          </a:xfrm>
        </p:grpSpPr>
        <p:sp>
          <p:nvSpPr>
            <p:cNvPr id="139" name="Rectangle"/>
            <p:cNvSpPr/>
            <p:nvPr/>
          </p:nvSpPr>
          <p:spPr>
            <a:xfrm>
              <a:off x="4970580" y="1000986"/>
              <a:ext cx="4355485" cy="1686507"/>
            </a:xfrm>
            <a:prstGeom prst="rect">
              <a:avLst/>
            </a:prstGeom>
            <a:solidFill>
              <a:srgbClr val="FFFFFF"/>
            </a:solidFill>
            <a:ln w="76200" cap="flat">
              <a:solidFill>
                <a:schemeClr val="accent1"/>
              </a:solidFill>
              <a:prstDash val="solid"/>
              <a:round/>
            </a:ln>
            <a:effectLst>
              <a:outerShdw blurRad="127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4878" tIns="14878" rIns="14878" bIns="14878" numCol="1" anchor="ctr">
              <a:noAutofit/>
            </a:bodyPr>
            <a:lstStyle/>
            <a:p>
              <a:pPr defTabSz="650240">
                <a:defRPr sz="2400">
                  <a:solidFill>
                    <a:srgbClr val="0365C0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40" name="pdb api"/>
            <p:cNvSpPr txBox="1"/>
            <p:nvPr/>
          </p:nvSpPr>
          <p:spPr>
            <a:xfrm>
              <a:off x="5486961" y="1108576"/>
              <a:ext cx="911595" cy="263421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25400" tIns="25400" rIns="25400" bIns="25400" numCol="1" anchor="ctr">
              <a:noAutofit/>
            </a:bodyPr>
            <a:lstStyle>
              <a:lvl1pPr algn="ctr" defTabSz="584200">
                <a:defRPr sz="3000" b="1"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rPr sz="1800" b="0" err="1">
                  <a:latin typeface="Helvetica" panose="020B0604020202020204" pitchFamily="34" charset="0"/>
                  <a:cs typeface="Helvetica" panose="020B0604020202020204" pitchFamily="34" charset="0"/>
                </a:rPr>
                <a:t>pdb</a:t>
              </a:r>
              <a:r>
                <a:rPr sz="1800" b="0">
                  <a:latin typeface="Helvetica" panose="020B0604020202020204" pitchFamily="34" charset="0"/>
                  <a:cs typeface="Helvetica" panose="020B0604020202020204" pitchFamily="34" charset="0"/>
                </a:rPr>
                <a:t> </a:t>
              </a:r>
              <a:r>
                <a:rPr sz="1800" b="0" err="1">
                  <a:latin typeface="Helvetica" panose="020B0604020202020204" pitchFamily="34" charset="0"/>
                  <a:cs typeface="Helvetica" panose="020B0604020202020204" pitchFamily="34" charset="0"/>
                </a:rPr>
                <a:t>api</a:t>
              </a:r>
              <a:endParaRPr sz="1800" b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41" name="RDkit"/>
            <p:cNvSpPr txBox="1"/>
            <p:nvPr/>
          </p:nvSpPr>
          <p:spPr>
            <a:xfrm>
              <a:off x="6806442" y="1506814"/>
              <a:ext cx="638738" cy="242110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25400" tIns="25400" rIns="25400" bIns="25400" numCol="1" anchor="ctr">
              <a:noAutofit/>
            </a:bodyPr>
            <a:lstStyle>
              <a:lvl1pPr algn="ctr" defTabSz="584200">
                <a:defRPr sz="3000" b="1"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rPr sz="1800" b="0" err="1">
                  <a:latin typeface="Helvetica" panose="020B0604020202020204" pitchFamily="34" charset="0"/>
                  <a:cs typeface="Helvetica" panose="020B0604020202020204" pitchFamily="34" charset="0"/>
                </a:rPr>
                <a:t>RDkit</a:t>
              </a:r>
              <a:endParaRPr sz="1800" b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42" name="OpenMM tools"/>
            <p:cNvSpPr txBox="1"/>
            <p:nvPr/>
          </p:nvSpPr>
          <p:spPr>
            <a:xfrm>
              <a:off x="7563216" y="1991017"/>
              <a:ext cx="1464857" cy="305047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25400" tIns="25400" rIns="25400" bIns="25400" numCol="1" anchor="ctr">
              <a:noAutofit/>
            </a:bodyPr>
            <a:lstStyle>
              <a:lvl1pPr algn="ctr" defTabSz="584200">
                <a:defRPr sz="3000" b="1"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rPr sz="1800" b="0" err="1">
                  <a:latin typeface="Helvetica" panose="020B0604020202020204" pitchFamily="34" charset="0"/>
                  <a:cs typeface="Helvetica" panose="020B0604020202020204" pitchFamily="34" charset="0"/>
                </a:rPr>
                <a:t>OpenMM</a:t>
              </a:r>
              <a:r>
                <a:rPr sz="1800" b="0">
                  <a:latin typeface="Helvetica" panose="020B0604020202020204" pitchFamily="34" charset="0"/>
                  <a:cs typeface="Helvetica" panose="020B0604020202020204" pitchFamily="34" charset="0"/>
                </a:rPr>
                <a:t> tools</a:t>
              </a:r>
            </a:p>
          </p:txBody>
        </p:sp>
        <p:sp>
          <p:nvSpPr>
            <p:cNvPr id="143" name="Amber tools"/>
            <p:cNvSpPr txBox="1"/>
            <p:nvPr/>
          </p:nvSpPr>
          <p:spPr>
            <a:xfrm>
              <a:off x="6678064" y="2187388"/>
              <a:ext cx="1228463" cy="305047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25400" tIns="25400" rIns="25400" bIns="25400" numCol="1" anchor="ctr">
              <a:noAutofit/>
            </a:bodyPr>
            <a:lstStyle>
              <a:lvl1pPr algn="ctr" defTabSz="584200">
                <a:defRPr sz="3000" b="1"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rPr sz="1800" b="0">
                  <a:latin typeface="Helvetica" panose="020B0604020202020204" pitchFamily="34" charset="0"/>
                  <a:cs typeface="Helvetica" panose="020B0604020202020204" pitchFamily="34" charset="0"/>
                </a:rPr>
                <a:t>Amber tools</a:t>
              </a:r>
            </a:p>
          </p:txBody>
        </p:sp>
        <p:sp>
          <p:nvSpPr>
            <p:cNvPr id="144" name="pdb2gmx"/>
            <p:cNvSpPr txBox="1"/>
            <p:nvPr/>
          </p:nvSpPr>
          <p:spPr>
            <a:xfrm>
              <a:off x="7135539" y="1085711"/>
              <a:ext cx="1085298" cy="354560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25400" tIns="25400" rIns="25400" bIns="25400" numCol="1" anchor="ctr">
              <a:noAutofit/>
            </a:bodyPr>
            <a:lstStyle>
              <a:lvl1pPr algn="ctr" defTabSz="584200">
                <a:defRPr sz="3000" b="1"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rPr sz="1800" b="0">
                  <a:latin typeface="Helvetica" panose="020B0604020202020204" pitchFamily="34" charset="0"/>
                  <a:cs typeface="Helvetica" panose="020B0604020202020204" pitchFamily="34" charset="0"/>
                </a:rPr>
                <a:t>pdb2gmx</a:t>
              </a:r>
            </a:p>
          </p:txBody>
        </p:sp>
        <p:sp>
          <p:nvSpPr>
            <p:cNvPr id="145" name="[…]"/>
            <p:cNvSpPr txBox="1"/>
            <p:nvPr/>
          </p:nvSpPr>
          <p:spPr>
            <a:xfrm>
              <a:off x="8651875" y="2330824"/>
              <a:ext cx="759076" cy="276622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14878" tIns="14878" rIns="14878" bIns="14878" numCol="1" anchor="t">
              <a:noAutofit/>
            </a:bodyPr>
            <a:lstStyle>
              <a:lvl1pPr algn="ctr" defTabSz="1300479">
                <a:defRPr sz="2000" b="1"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rPr sz="1800" b="0">
                  <a:latin typeface="Helvetica" panose="020B0604020202020204" pitchFamily="34" charset="0"/>
                  <a:cs typeface="Helvetica" panose="020B0604020202020204" pitchFamily="34" charset="0"/>
                </a:rPr>
                <a:t>[…]</a:t>
              </a:r>
            </a:p>
          </p:txBody>
        </p:sp>
        <p:pic>
          <p:nvPicPr>
            <p:cNvPr id="147" name="Screenshot 2023-07-21 at 14.04.17.png" descr="Screenshot 2023-07-21 at 14.04.17.png"/>
            <p:cNvPicPr>
              <a:picLocks noChangeAspect="1"/>
            </p:cNvPicPr>
            <p:nvPr/>
          </p:nvPicPr>
          <p:blipFill>
            <a:blip r:embed="rId2"/>
            <a:srcRect l="4321" t="35523" b="35523"/>
            <a:stretch>
              <a:fillRect/>
            </a:stretch>
          </p:blipFill>
          <p:spPr>
            <a:xfrm>
              <a:off x="5343570" y="1529277"/>
              <a:ext cx="1319855" cy="39539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48" name="Image" descr="Imag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470403" y="1144547"/>
              <a:ext cx="638738" cy="63873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49" name="Screenshot 2023-07-22 at 11.57.44.png" descr="Screenshot 2023-07-22 at 11.57.44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73640" y="2018517"/>
              <a:ext cx="1659670" cy="59073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DEE561C-6CDC-3C7A-6C63-71FFD1C314C3}"/>
              </a:ext>
            </a:extLst>
          </p:cNvPr>
          <p:cNvGrpSpPr/>
          <p:nvPr/>
        </p:nvGrpSpPr>
        <p:grpSpPr>
          <a:xfrm>
            <a:off x="4970581" y="2941889"/>
            <a:ext cx="4418737" cy="2098008"/>
            <a:chOff x="4970581" y="3080021"/>
            <a:chExt cx="4418737" cy="2098008"/>
          </a:xfrm>
        </p:grpSpPr>
        <p:sp>
          <p:nvSpPr>
            <p:cNvPr id="16" name="Rectangle">
              <a:extLst>
                <a:ext uri="{FF2B5EF4-FFF2-40B4-BE49-F238E27FC236}">
                  <a16:creationId xmlns:a16="http://schemas.microsoft.com/office/drawing/2014/main" id="{9F89CC72-DA26-5517-16F4-CB1D60FC4916}"/>
                </a:ext>
              </a:extLst>
            </p:cNvPr>
            <p:cNvSpPr/>
            <p:nvPr/>
          </p:nvSpPr>
          <p:spPr>
            <a:xfrm>
              <a:off x="4970581" y="3313594"/>
              <a:ext cx="4351734" cy="1864435"/>
            </a:xfrm>
            <a:prstGeom prst="rect">
              <a:avLst/>
            </a:prstGeom>
            <a:solidFill>
              <a:srgbClr val="FFFFFF"/>
            </a:solidFill>
            <a:ln w="76200">
              <a:gradFill>
                <a:gsLst>
                  <a:gs pos="0">
                    <a:srgbClr val="009193"/>
                  </a:gs>
                  <a:gs pos="100000">
                    <a:srgbClr val="99D299"/>
                  </a:gs>
                </a:gsLst>
                <a:lin ang="5400000" scaled="1"/>
              </a:gradFill>
            </a:ln>
            <a:effectLst>
              <a:outerShdw blurRad="12700" dir="5400000" rotWithShape="0">
                <a:srgbClr val="000000">
                  <a:alpha val="35000"/>
                </a:srgbClr>
              </a:outerShdw>
            </a:effectLst>
          </p:spPr>
          <p:txBody>
            <a:bodyPr lIns="14878" tIns="14878" rIns="14878" bIns="14878" anchor="ctr"/>
            <a:lstStyle/>
            <a:p>
              <a:pPr defTabSz="650240">
                <a:defRPr sz="2400" b="0">
                  <a:latin typeface="Calibri"/>
                  <a:ea typeface="Calibri"/>
                  <a:cs typeface="Calibri"/>
                  <a:sym typeface="Calibri"/>
                </a:defRPr>
              </a:pPr>
              <a:endParaRPr sz="120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28" name="Rectangle 5"/>
            <p:cNvSpPr txBox="1"/>
            <p:nvPr/>
          </p:nvSpPr>
          <p:spPr>
            <a:xfrm>
              <a:off x="5966776" y="3080021"/>
              <a:ext cx="129487" cy="259801"/>
            </a:xfrm>
            <a:prstGeom prst="rect">
              <a:avLst/>
            </a:prstGeom>
            <a:ln w="254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22860" rIns="22860"/>
            <a:lstStyle>
              <a:lvl1pPr algn="ctr">
                <a:defRPr sz="1800" u="sng">
                  <a:noFill/>
                  <a:latin typeface="Arial"/>
                  <a:ea typeface="Arial"/>
                  <a:cs typeface="Arial"/>
                  <a:sym typeface="Arial"/>
                  <a:hlinkClick r:id="" action="ppaction://noaction"/>
                </a:defRPr>
              </a:lvl1pPr>
            </a:lstStyle>
            <a:p>
              <a:pPr>
                <a:defRPr u="none">
                  <a:solidFill>
                    <a:srgbClr val="0365C0"/>
                  </a:solidFill>
                </a:defRPr>
              </a:pPr>
              <a:r>
                <a:rPr>
                  <a:latin typeface="Helvetica" panose="020B0604020202020204" pitchFamily="34" charset="0"/>
                  <a:cs typeface="Helvetica" panose="020B0604020202020204" pitchFamily="34" charset="0"/>
                </a:rPr>
                <a:t> </a:t>
              </a:r>
            </a:p>
          </p:txBody>
        </p:sp>
        <p:sp>
          <p:nvSpPr>
            <p:cNvPr id="152" name="Gromacs"/>
            <p:cNvSpPr txBox="1"/>
            <p:nvPr/>
          </p:nvSpPr>
          <p:spPr>
            <a:xfrm>
              <a:off x="5453712" y="3412748"/>
              <a:ext cx="1014722" cy="383736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14878" tIns="14878" rIns="14878" bIns="14878" numCol="1" anchor="t">
              <a:noAutofit/>
            </a:bodyPr>
            <a:lstStyle>
              <a:lvl1pPr defTabSz="1300479">
                <a:defRPr sz="3000" b="1"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rPr sz="1800" b="0" err="1">
                  <a:latin typeface="Helvetica" panose="020B0604020202020204" pitchFamily="34" charset="0"/>
                  <a:cs typeface="Helvetica" panose="020B0604020202020204" pitchFamily="34" charset="0"/>
                </a:rPr>
                <a:t>Gromacs</a:t>
              </a:r>
              <a:endParaRPr sz="1800" b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53" name="Rectangle 5"/>
            <p:cNvSpPr txBox="1"/>
            <p:nvPr/>
          </p:nvSpPr>
          <p:spPr>
            <a:xfrm>
              <a:off x="6100912" y="3826632"/>
              <a:ext cx="123246" cy="259800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22860" tIns="22860" rIns="22860" bIns="22860" numCol="1" anchor="t">
              <a:noAutofit/>
            </a:bodyPr>
            <a:lstStyle>
              <a:lvl1pPr algn="ctr">
                <a:defRPr sz="1800" u="sng">
                  <a:noFill/>
                  <a:latin typeface="Arial"/>
                  <a:ea typeface="Arial"/>
                  <a:cs typeface="Arial"/>
                  <a:sym typeface="Arial"/>
                  <a:hlinkClick r:id="" action="ppaction://noaction"/>
                </a:defRPr>
              </a:lvl1pPr>
            </a:lstStyle>
            <a:p>
              <a:pPr>
                <a:defRPr u="none">
                  <a:solidFill>
                    <a:srgbClr val="0365C0"/>
                  </a:solidFill>
                </a:defRPr>
              </a:pPr>
              <a:r>
                <a:rPr>
                  <a:latin typeface="Helvetica" panose="020B0604020202020204" pitchFamily="34" charset="0"/>
                  <a:cs typeface="Helvetica" panose="020B0604020202020204" pitchFamily="34" charset="0"/>
                </a:rPr>
                <a:t> </a:t>
              </a:r>
            </a:p>
          </p:txBody>
        </p:sp>
        <p:sp>
          <p:nvSpPr>
            <p:cNvPr id="154" name="Amber"/>
            <p:cNvSpPr txBox="1"/>
            <p:nvPr/>
          </p:nvSpPr>
          <p:spPr>
            <a:xfrm>
              <a:off x="5661197" y="3898274"/>
              <a:ext cx="807236" cy="276622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14878" tIns="14878" rIns="14878" bIns="14878" numCol="1" anchor="t">
              <a:noAutofit/>
            </a:bodyPr>
            <a:lstStyle>
              <a:lvl1pPr defTabSz="1300479">
                <a:defRPr sz="3000" b="1">
                  <a:solidFill>
                    <a:srgbClr val="C82506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rPr sz="1800" b="0">
                  <a:latin typeface="Helvetica" panose="020B0604020202020204" pitchFamily="34" charset="0"/>
                  <a:cs typeface="Helvetica" panose="020B0604020202020204" pitchFamily="34" charset="0"/>
                </a:rPr>
                <a:t>Amber</a:t>
              </a:r>
            </a:p>
          </p:txBody>
        </p:sp>
        <p:sp>
          <p:nvSpPr>
            <p:cNvPr id="155" name="NAMD"/>
            <p:cNvSpPr txBox="1"/>
            <p:nvPr/>
          </p:nvSpPr>
          <p:spPr>
            <a:xfrm>
              <a:off x="6586735" y="3809811"/>
              <a:ext cx="807236" cy="276622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14878" tIns="14878" rIns="14878" bIns="14878" numCol="1" anchor="t">
              <a:noAutofit/>
            </a:bodyPr>
            <a:lstStyle>
              <a:lvl1pPr defTabSz="1300479">
                <a:defRPr sz="3000" b="1"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rPr sz="1800" b="0">
                  <a:latin typeface="Helvetica" panose="020B0604020202020204" pitchFamily="34" charset="0"/>
                  <a:cs typeface="Helvetica" panose="020B0604020202020204" pitchFamily="34" charset="0"/>
                </a:rPr>
                <a:t>NAMD</a:t>
              </a:r>
            </a:p>
          </p:txBody>
        </p:sp>
        <p:sp>
          <p:nvSpPr>
            <p:cNvPr id="156" name="OpenMM"/>
            <p:cNvSpPr txBox="1"/>
            <p:nvPr/>
          </p:nvSpPr>
          <p:spPr>
            <a:xfrm>
              <a:off x="7613708" y="3428325"/>
              <a:ext cx="1108763" cy="352582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14878" tIns="14878" rIns="14878" bIns="14878" numCol="1" anchor="t">
              <a:noAutofit/>
            </a:bodyPr>
            <a:lstStyle>
              <a:lvl1pPr defTabSz="1300479">
                <a:defRPr sz="3000" b="1">
                  <a:solidFill>
                    <a:srgbClr val="C82506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rPr sz="1800" b="0">
                  <a:latin typeface="Helvetica" panose="020B0604020202020204" pitchFamily="34" charset="0"/>
                  <a:cs typeface="Helvetica" panose="020B0604020202020204" pitchFamily="34" charset="0"/>
                </a:rPr>
                <a:t>OpenMM</a:t>
              </a:r>
            </a:p>
          </p:txBody>
        </p:sp>
        <p:sp>
          <p:nvSpPr>
            <p:cNvPr id="157" name="SOMD"/>
            <p:cNvSpPr txBox="1"/>
            <p:nvPr/>
          </p:nvSpPr>
          <p:spPr>
            <a:xfrm>
              <a:off x="7040199" y="4344381"/>
              <a:ext cx="807236" cy="276622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14878" tIns="14878" rIns="14878" bIns="14878" numCol="1" anchor="t">
              <a:noAutofit/>
            </a:bodyPr>
            <a:lstStyle>
              <a:lvl1pPr defTabSz="1300479">
                <a:defRPr sz="3000" b="1">
                  <a:solidFill>
                    <a:srgbClr val="C82506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rPr sz="1800" b="0">
                  <a:latin typeface="Helvetica" panose="020B0604020202020204" pitchFamily="34" charset="0"/>
                  <a:cs typeface="Helvetica" panose="020B0604020202020204" pitchFamily="34" charset="0"/>
                </a:rPr>
                <a:t>SOMD</a:t>
              </a:r>
            </a:p>
          </p:txBody>
        </p:sp>
        <p:sp>
          <p:nvSpPr>
            <p:cNvPr id="158" name="DLPoly"/>
            <p:cNvSpPr txBox="1"/>
            <p:nvPr/>
          </p:nvSpPr>
          <p:spPr>
            <a:xfrm>
              <a:off x="8220837" y="3897434"/>
              <a:ext cx="807236" cy="276622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14878" tIns="14878" rIns="14878" bIns="14878" numCol="1" anchor="t">
              <a:noAutofit/>
            </a:bodyPr>
            <a:lstStyle>
              <a:lvl1pPr defTabSz="1300479">
                <a:defRPr sz="3000" b="1"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rPr sz="1800" b="0">
                  <a:latin typeface="Helvetica" panose="020B0604020202020204" pitchFamily="34" charset="0"/>
                  <a:cs typeface="Helvetica" panose="020B0604020202020204" pitchFamily="34" charset="0"/>
                </a:rPr>
                <a:t>DLPoly</a:t>
              </a:r>
            </a:p>
          </p:txBody>
        </p:sp>
        <p:sp>
          <p:nvSpPr>
            <p:cNvPr id="159" name="Charmm"/>
            <p:cNvSpPr txBox="1"/>
            <p:nvPr/>
          </p:nvSpPr>
          <p:spPr>
            <a:xfrm>
              <a:off x="8070073" y="4370211"/>
              <a:ext cx="1108763" cy="352582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14878" tIns="14878" rIns="14878" bIns="14878" numCol="1" anchor="t">
              <a:noAutofit/>
            </a:bodyPr>
            <a:lstStyle>
              <a:lvl1pPr defTabSz="1300479">
                <a:defRPr sz="3000" b="1"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rPr sz="1800" b="0" err="1">
                  <a:latin typeface="Helvetica" panose="020B0604020202020204" pitchFamily="34" charset="0"/>
                  <a:cs typeface="Helvetica" panose="020B0604020202020204" pitchFamily="34" charset="0"/>
                </a:rPr>
                <a:t>Charmm</a:t>
              </a:r>
              <a:endParaRPr sz="1800" b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61" name="[…]"/>
            <p:cNvSpPr txBox="1"/>
            <p:nvPr/>
          </p:nvSpPr>
          <p:spPr>
            <a:xfrm>
              <a:off x="8666827" y="4810253"/>
              <a:ext cx="722491" cy="276622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14878" tIns="14878" rIns="14878" bIns="14878" numCol="1" anchor="t">
              <a:noAutofit/>
            </a:bodyPr>
            <a:lstStyle>
              <a:lvl1pPr algn="ctr" defTabSz="1300479">
                <a:defRPr sz="2000" b="1"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rPr sz="1800" b="0">
                  <a:latin typeface="Helvetica" panose="020B0604020202020204" pitchFamily="34" charset="0"/>
                  <a:cs typeface="Helvetica" panose="020B0604020202020204" pitchFamily="34" charset="0"/>
                </a:rPr>
                <a:t>[…]</a:t>
              </a:r>
            </a:p>
          </p:txBody>
        </p:sp>
        <p:sp>
          <p:nvSpPr>
            <p:cNvPr id="163" name="BioSimSpace"/>
            <p:cNvSpPr txBox="1"/>
            <p:nvPr/>
          </p:nvSpPr>
          <p:spPr>
            <a:xfrm>
              <a:off x="5348624" y="4647164"/>
              <a:ext cx="1579680" cy="276622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14878" tIns="14878" rIns="14878" bIns="14878" numCol="1" anchor="t">
              <a:noAutofit/>
            </a:bodyPr>
            <a:lstStyle>
              <a:lvl1pPr defTabSz="1300479">
                <a:defRPr sz="3000" b="1"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rPr sz="1800" b="0">
                  <a:latin typeface="Helvetica" panose="020B0604020202020204" pitchFamily="34" charset="0"/>
                  <a:cs typeface="Helvetica" panose="020B0604020202020204" pitchFamily="34" charset="0"/>
                </a:rPr>
                <a:t>BioSimSpace</a:t>
              </a:r>
            </a:p>
          </p:txBody>
        </p:sp>
      </p:grpSp>
      <p:sp>
        <p:nvSpPr>
          <p:cNvPr id="2" name="Get protein structure">
            <a:extLst>
              <a:ext uri="{FF2B5EF4-FFF2-40B4-BE49-F238E27FC236}">
                <a16:creationId xmlns:a16="http://schemas.microsoft.com/office/drawing/2014/main" id="{094CCB44-BFC5-7D96-6799-97C628072075}"/>
              </a:ext>
            </a:extLst>
          </p:cNvPr>
          <p:cNvSpPr/>
          <p:nvPr/>
        </p:nvSpPr>
        <p:spPr>
          <a:xfrm>
            <a:off x="1881815" y="1133202"/>
            <a:ext cx="1656565" cy="520234"/>
          </a:xfrm>
          <a:prstGeom prst="rect">
            <a:avLst/>
          </a:prstGeom>
          <a:solidFill>
            <a:srgbClr val="213868"/>
          </a:solidFill>
          <a:ln w="12700">
            <a:miter lim="400000"/>
          </a:ln>
          <a:effectLst>
            <a:outerShdw blurRad="12700" dir="5400000" rotWithShape="0">
              <a:srgbClr val="000000">
                <a:alpha val="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4878" tIns="14878" rIns="14878" bIns="14878" anchor="ctr"/>
          <a:lstStyle>
            <a:lvl1pPr defTabSz="1300479">
              <a:defRPr b="0">
                <a:solidFill>
                  <a:srgbClr val="FFFFFF"/>
                </a:solidFill>
              </a:defRPr>
            </a:lvl1pPr>
          </a:lstStyle>
          <a:p>
            <a:pPr algn="ctr"/>
            <a:r>
              <a:rPr sz="2000">
                <a:latin typeface="Helvetica" panose="020B0604020202020204" pitchFamily="34" charset="0"/>
                <a:cs typeface="Helvetica" panose="020B0604020202020204" pitchFamily="34" charset="0"/>
              </a:rPr>
              <a:t>Get protein structure</a:t>
            </a:r>
          </a:p>
        </p:txBody>
      </p:sp>
      <p:sp>
        <p:nvSpPr>
          <p:cNvPr id="3" name="Prep for simulation">
            <a:extLst>
              <a:ext uri="{FF2B5EF4-FFF2-40B4-BE49-F238E27FC236}">
                <a16:creationId xmlns:a16="http://schemas.microsoft.com/office/drawing/2014/main" id="{F3A4AF27-C2CE-EE3B-C9FB-04E98FB91F93}"/>
              </a:ext>
            </a:extLst>
          </p:cNvPr>
          <p:cNvSpPr/>
          <p:nvPr/>
        </p:nvSpPr>
        <p:spPr>
          <a:xfrm>
            <a:off x="1592692" y="2301871"/>
            <a:ext cx="2234811" cy="420201"/>
          </a:xfrm>
          <a:prstGeom prst="rect">
            <a:avLst/>
          </a:prstGeom>
          <a:solidFill>
            <a:srgbClr val="51A7F9"/>
          </a:solidFill>
          <a:ln w="12700">
            <a:miter lim="400000"/>
          </a:ln>
          <a:effectLst>
            <a:outerShdw blurRad="127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4878" tIns="14878" rIns="14878" bIns="14878" anchor="ctr"/>
          <a:lstStyle>
            <a:lvl1pPr defTabSz="1300479">
              <a:defRPr b="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algn="ctr"/>
            <a:r>
              <a:rPr sz="2000">
                <a:latin typeface="Helvetica" panose="020B0604020202020204" pitchFamily="34" charset="0"/>
                <a:cs typeface="Helvetica" panose="020B0604020202020204" pitchFamily="34" charset="0"/>
              </a:rPr>
              <a:t>Prep for simulation</a:t>
            </a:r>
          </a:p>
        </p:txBody>
      </p:sp>
      <p:sp>
        <p:nvSpPr>
          <p:cNvPr id="4" name="Run Simulation Protocol">
            <a:extLst>
              <a:ext uri="{FF2B5EF4-FFF2-40B4-BE49-F238E27FC236}">
                <a16:creationId xmlns:a16="http://schemas.microsoft.com/office/drawing/2014/main" id="{BDDF73E7-7A9D-2909-A0D7-4E31523169C6}"/>
              </a:ext>
            </a:extLst>
          </p:cNvPr>
          <p:cNvSpPr/>
          <p:nvPr/>
        </p:nvSpPr>
        <p:spPr>
          <a:xfrm>
            <a:off x="1385146" y="4439143"/>
            <a:ext cx="2649902" cy="742220"/>
          </a:xfrm>
          <a:prstGeom prst="rect">
            <a:avLst/>
          </a:prstGeom>
          <a:solidFill>
            <a:srgbClr val="008F00"/>
          </a:solidFill>
          <a:ln w="12700">
            <a:solidFill>
              <a:srgbClr val="4F81BD">
                <a:alpha val="40112"/>
              </a:srgbClr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4878" tIns="14878" rIns="14878" bIns="14878" anchor="ctr"/>
          <a:lstStyle>
            <a:lvl1pPr defTabSz="1300479">
              <a:defRPr b="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algn="ctr"/>
            <a:r>
              <a:rPr sz="2000">
                <a:latin typeface="Helvetica" panose="020B0604020202020204" pitchFamily="34" charset="0"/>
                <a:cs typeface="Helvetica" panose="020B0604020202020204" pitchFamily="34" charset="0"/>
              </a:rPr>
              <a:t>Run Simulation Protocol</a:t>
            </a:r>
          </a:p>
        </p:txBody>
      </p:sp>
      <p:sp>
        <p:nvSpPr>
          <p:cNvPr id="5" name="Simulation Analysis">
            <a:extLst>
              <a:ext uri="{FF2B5EF4-FFF2-40B4-BE49-F238E27FC236}">
                <a16:creationId xmlns:a16="http://schemas.microsoft.com/office/drawing/2014/main" id="{01BB322A-10F3-E9A0-CCEB-C2D38D9A406C}"/>
              </a:ext>
            </a:extLst>
          </p:cNvPr>
          <p:cNvSpPr/>
          <p:nvPr/>
        </p:nvSpPr>
        <p:spPr>
          <a:xfrm>
            <a:off x="1330726" y="5929832"/>
            <a:ext cx="2758743" cy="655996"/>
          </a:xfrm>
          <a:prstGeom prst="rect">
            <a:avLst/>
          </a:prstGeom>
          <a:solidFill>
            <a:srgbClr val="942193"/>
          </a:solidFill>
          <a:ln w="12700">
            <a:solidFill>
              <a:srgbClr val="4F81BD">
                <a:alpha val="40112"/>
              </a:srgbClr>
            </a:solidFill>
          </a:ln>
          <a:effectLst>
            <a:outerShdw blurRad="12700" dir="5400000" rotWithShape="0">
              <a:srgbClr val="000000"/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4878" tIns="14878" rIns="14878" bIns="14878" anchor="ctr"/>
          <a:lstStyle>
            <a:lvl1pPr defTabSz="1300479">
              <a:defRPr b="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algn="ctr"/>
            <a:r>
              <a:rPr sz="2000">
                <a:latin typeface="Helvetica" panose="020B0604020202020204" pitchFamily="34" charset="0"/>
                <a:cs typeface="Helvetica" panose="020B0604020202020204" pitchFamily="34" charset="0"/>
              </a:rPr>
              <a:t>Simulation Analysis</a:t>
            </a:r>
          </a:p>
        </p:txBody>
      </p:sp>
      <p:sp>
        <p:nvSpPr>
          <p:cNvPr id="6" name="Line">
            <a:extLst>
              <a:ext uri="{FF2B5EF4-FFF2-40B4-BE49-F238E27FC236}">
                <a16:creationId xmlns:a16="http://schemas.microsoft.com/office/drawing/2014/main" id="{F35AF865-2400-C28B-C917-BE0E9452CBD2}"/>
              </a:ext>
            </a:extLst>
          </p:cNvPr>
          <p:cNvSpPr/>
          <p:nvPr/>
        </p:nvSpPr>
        <p:spPr>
          <a:xfrm>
            <a:off x="2710097" y="1762944"/>
            <a:ext cx="1" cy="429419"/>
          </a:xfrm>
          <a:prstGeom prst="line">
            <a:avLst/>
          </a:prstGeom>
          <a:ln w="38100">
            <a:solidFill>
              <a:srgbClr val="4F81BD">
                <a:alpha val="40000"/>
              </a:srgbClr>
            </a:solidFill>
            <a:tailEnd type="triangle"/>
          </a:ln>
          <a:effectLst>
            <a:outerShdw blurRad="12700" dir="5400000" rotWithShape="0">
              <a:srgbClr val="000000">
                <a:alpha val="38000"/>
              </a:srgbClr>
            </a:outerShdw>
          </a:effectLst>
        </p:spPr>
        <p:txBody>
          <a:bodyPr lIns="14878" tIns="14878" rIns="14878" bIns="14878"/>
          <a:lstStyle/>
          <a:p>
            <a:pPr defTabSz="650240">
              <a:defRPr sz="2400" b="0">
                <a:latin typeface="Calibri"/>
                <a:ea typeface="Calibri"/>
                <a:cs typeface="Calibri"/>
                <a:sym typeface="Calibri"/>
              </a:defRPr>
            </a:pPr>
            <a:endParaRPr sz="200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7" name="Line">
            <a:extLst>
              <a:ext uri="{FF2B5EF4-FFF2-40B4-BE49-F238E27FC236}">
                <a16:creationId xmlns:a16="http://schemas.microsoft.com/office/drawing/2014/main" id="{FDC3D1F1-0A71-BFFA-DB99-BC1E6185C2D3}"/>
              </a:ext>
            </a:extLst>
          </p:cNvPr>
          <p:cNvSpPr/>
          <p:nvPr/>
        </p:nvSpPr>
        <p:spPr>
          <a:xfrm>
            <a:off x="2710097" y="2831580"/>
            <a:ext cx="1" cy="429419"/>
          </a:xfrm>
          <a:prstGeom prst="line">
            <a:avLst/>
          </a:prstGeom>
          <a:ln w="38100">
            <a:solidFill>
              <a:srgbClr val="4F81BD">
                <a:alpha val="40000"/>
              </a:srgbClr>
            </a:solidFill>
            <a:tailEnd type="triangle"/>
          </a:ln>
          <a:effectLst>
            <a:outerShdw blurRad="12700" dir="5400000" rotWithShape="0">
              <a:srgbClr val="000000">
                <a:alpha val="38000"/>
              </a:srgbClr>
            </a:outerShdw>
          </a:effectLst>
        </p:spPr>
        <p:txBody>
          <a:bodyPr lIns="14878" tIns="14878" rIns="14878" bIns="14878"/>
          <a:lstStyle/>
          <a:p>
            <a:pPr defTabSz="650240">
              <a:defRPr sz="2400" b="0">
                <a:latin typeface="Calibri"/>
                <a:ea typeface="Calibri"/>
                <a:cs typeface="Calibri"/>
                <a:sym typeface="Calibri"/>
              </a:defRPr>
            </a:pPr>
            <a:endParaRPr sz="200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8" name="Simulation setup">
            <a:extLst>
              <a:ext uri="{FF2B5EF4-FFF2-40B4-BE49-F238E27FC236}">
                <a16:creationId xmlns:a16="http://schemas.microsoft.com/office/drawing/2014/main" id="{ABA6766F-1B11-BCB8-C4D3-6E9ED7901ABE}"/>
              </a:ext>
            </a:extLst>
          </p:cNvPr>
          <p:cNvSpPr/>
          <p:nvPr/>
        </p:nvSpPr>
        <p:spPr>
          <a:xfrm>
            <a:off x="1482629" y="3370507"/>
            <a:ext cx="2454937" cy="420201"/>
          </a:xfrm>
          <a:prstGeom prst="rect">
            <a:avLst/>
          </a:prstGeom>
          <a:solidFill>
            <a:srgbClr val="009193"/>
          </a:solidFill>
          <a:ln w="12700">
            <a:miter lim="400000"/>
          </a:ln>
          <a:effectLst>
            <a:outerShdw blurRad="12700" dir="5400000" rotWithShape="0">
              <a:srgbClr val="000000"/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4878" tIns="14878" rIns="14878" bIns="14878" anchor="ctr"/>
          <a:lstStyle>
            <a:lvl1pPr defTabSz="1300479">
              <a:defRPr b="0">
                <a:solidFill>
                  <a:srgbClr val="FFFFFF"/>
                </a:solidFill>
              </a:defRPr>
            </a:lvl1pPr>
          </a:lstStyle>
          <a:p>
            <a:pPr algn="ctr"/>
            <a:r>
              <a:rPr sz="2000">
                <a:latin typeface="Helvetica" panose="020B0604020202020204" pitchFamily="34" charset="0"/>
                <a:cs typeface="Helvetica" panose="020B0604020202020204" pitchFamily="34" charset="0"/>
              </a:rPr>
              <a:t>Simulation setup</a:t>
            </a:r>
          </a:p>
        </p:txBody>
      </p:sp>
      <p:sp>
        <p:nvSpPr>
          <p:cNvPr id="9" name="Line">
            <a:extLst>
              <a:ext uri="{FF2B5EF4-FFF2-40B4-BE49-F238E27FC236}">
                <a16:creationId xmlns:a16="http://schemas.microsoft.com/office/drawing/2014/main" id="{7A997C0D-0C93-F301-FE8B-66D72FF7EBCA}"/>
              </a:ext>
            </a:extLst>
          </p:cNvPr>
          <p:cNvSpPr/>
          <p:nvPr/>
        </p:nvSpPr>
        <p:spPr>
          <a:xfrm>
            <a:off x="2710097" y="3900216"/>
            <a:ext cx="1" cy="429419"/>
          </a:xfrm>
          <a:prstGeom prst="line">
            <a:avLst/>
          </a:prstGeom>
          <a:ln w="38100">
            <a:solidFill>
              <a:srgbClr val="4F81BD">
                <a:alpha val="40112"/>
              </a:srgbClr>
            </a:solidFill>
            <a:tailEnd type="triangle"/>
          </a:ln>
          <a:effectLst>
            <a:outerShdw blurRad="12700" dir="5400000" rotWithShape="0">
              <a:srgbClr val="000000">
                <a:alpha val="38000"/>
              </a:srgbClr>
            </a:outerShdw>
          </a:effectLst>
        </p:spPr>
        <p:txBody>
          <a:bodyPr lIns="14878" tIns="14878" rIns="14878" bIns="14878"/>
          <a:lstStyle/>
          <a:p>
            <a:pPr defTabSz="650240">
              <a:defRPr sz="2400" b="0">
                <a:latin typeface="Calibri"/>
                <a:ea typeface="Calibri"/>
                <a:cs typeface="Calibri"/>
                <a:sym typeface="Calibri"/>
              </a:defRPr>
            </a:pPr>
            <a:endParaRPr sz="200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0" name="Line">
            <a:extLst>
              <a:ext uri="{FF2B5EF4-FFF2-40B4-BE49-F238E27FC236}">
                <a16:creationId xmlns:a16="http://schemas.microsoft.com/office/drawing/2014/main" id="{BE931E55-69BC-0182-1361-D35B940B494E}"/>
              </a:ext>
            </a:extLst>
          </p:cNvPr>
          <p:cNvSpPr/>
          <p:nvPr/>
        </p:nvSpPr>
        <p:spPr>
          <a:xfrm>
            <a:off x="2710097" y="5290871"/>
            <a:ext cx="1" cy="529453"/>
          </a:xfrm>
          <a:prstGeom prst="line">
            <a:avLst/>
          </a:prstGeom>
          <a:ln w="38100">
            <a:solidFill>
              <a:srgbClr val="4F81BD">
                <a:alpha val="40112"/>
              </a:srgbClr>
            </a:solidFill>
            <a:tailEnd type="triangle"/>
          </a:ln>
          <a:effectLst>
            <a:outerShdw blurRad="12700" dir="5400000" rotWithShape="0">
              <a:srgbClr val="000000">
                <a:alpha val="38000"/>
              </a:srgbClr>
            </a:outerShdw>
          </a:effectLst>
        </p:spPr>
        <p:txBody>
          <a:bodyPr lIns="14878" tIns="14878" rIns="14878" bIns="14878"/>
          <a:lstStyle/>
          <a:p>
            <a:pPr defTabSz="650240">
              <a:defRPr sz="2400" b="0">
                <a:latin typeface="Calibri"/>
                <a:ea typeface="Calibri"/>
                <a:cs typeface="Calibri"/>
                <a:sym typeface="Calibri"/>
              </a:defRPr>
            </a:pPr>
            <a:endParaRPr sz="200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1EC54C7-40F8-513F-ECDB-D8748A47AB8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285200"/>
            <a:ext cx="10515600" cy="558506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1609344">
              <a:defRPr sz="6160"/>
            </a:lvl1pPr>
          </a:lstStyle>
          <a:p>
            <a:r>
              <a:rPr sz="4000" dirty="0"/>
              <a:t>A typical workflow for molecular dynamics</a:t>
            </a:r>
          </a:p>
        </p:txBody>
      </p:sp>
      <p:sp>
        <p:nvSpPr>
          <p:cNvPr id="14" name="Python API">
            <a:extLst>
              <a:ext uri="{FF2B5EF4-FFF2-40B4-BE49-F238E27FC236}">
                <a16:creationId xmlns:a16="http://schemas.microsoft.com/office/drawing/2014/main" id="{F1AFDE1F-93A4-8842-2689-E312614C776F}"/>
              </a:ext>
            </a:extLst>
          </p:cNvPr>
          <p:cNvSpPr txBox="1"/>
          <p:nvPr/>
        </p:nvSpPr>
        <p:spPr>
          <a:xfrm>
            <a:off x="9674209" y="4437854"/>
            <a:ext cx="1560205" cy="3525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4878" tIns="14878" rIns="14878" bIns="14878"/>
          <a:lstStyle>
            <a:lvl1pPr algn="l" defTabSz="1300479">
              <a:defRPr sz="2000">
                <a:solidFill>
                  <a:srgbClr val="C82506"/>
                </a:solidFill>
              </a:defRPr>
            </a:lvl1pPr>
          </a:lstStyle>
          <a:p>
            <a:r>
              <a:rPr sz="2100" i="1">
                <a:latin typeface="Helvetica" panose="020B0604020202020204" pitchFamily="34" charset="0"/>
                <a:cs typeface="Helvetica" panose="020B0604020202020204" pitchFamily="34" charset="0"/>
              </a:rPr>
              <a:t>Python API</a:t>
            </a:r>
          </a:p>
        </p:txBody>
      </p:sp>
      <p:sp>
        <p:nvSpPr>
          <p:cNvPr id="15" name="mostly C++…">
            <a:extLst>
              <a:ext uri="{FF2B5EF4-FFF2-40B4-BE49-F238E27FC236}">
                <a16:creationId xmlns:a16="http://schemas.microsoft.com/office/drawing/2014/main" id="{D3689AA3-C23E-40BF-7446-7D8237234B0C}"/>
              </a:ext>
            </a:extLst>
          </p:cNvPr>
          <p:cNvSpPr txBox="1"/>
          <p:nvPr/>
        </p:nvSpPr>
        <p:spPr>
          <a:xfrm>
            <a:off x="9674210" y="3385710"/>
            <a:ext cx="2032016" cy="5612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4878" tIns="14878" rIns="14878" bIns="14878"/>
          <a:lstStyle/>
          <a:p>
            <a:pPr defTabSz="650240">
              <a:defRPr sz="2000"/>
            </a:pPr>
            <a:r>
              <a:rPr sz="2100" i="1">
                <a:latin typeface="Helvetica" panose="020B0604020202020204" pitchFamily="34" charset="0"/>
                <a:cs typeface="Helvetica" panose="020B0604020202020204" pitchFamily="34" charset="0"/>
              </a:rPr>
              <a:t>mostly C++</a:t>
            </a:r>
            <a:endParaRPr lang="en-GB" sz="2100" i="1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defTabSz="650240">
              <a:defRPr sz="2000"/>
            </a:pPr>
            <a:r>
              <a:rPr lang="en-GB" sz="2100" i="1">
                <a:latin typeface="Helvetica" panose="020B0604020202020204" pitchFamily="34" charset="0"/>
                <a:cs typeface="Helvetica" panose="020B0604020202020204" pitchFamily="34" charset="0"/>
              </a:rPr>
              <a:t>c</a:t>
            </a:r>
            <a:r>
              <a:rPr sz="2100" i="1" err="1">
                <a:latin typeface="Helvetica" panose="020B0604020202020204" pitchFamily="34" charset="0"/>
                <a:cs typeface="Helvetica" panose="020B0604020202020204" pitchFamily="34" charset="0"/>
              </a:rPr>
              <a:t>omman</a:t>
            </a:r>
            <a:r>
              <a:rPr lang="en-GB" sz="2100" i="1">
                <a:latin typeface="Helvetica" panose="020B0604020202020204" pitchFamily="34" charset="0"/>
                <a:cs typeface="Helvetica" panose="020B0604020202020204" pitchFamily="34" charset="0"/>
              </a:rPr>
              <a:t>d </a:t>
            </a:r>
            <a:r>
              <a:rPr sz="2100" i="1">
                <a:latin typeface="Helvetica" panose="020B0604020202020204" pitchFamily="34" charset="0"/>
                <a:cs typeface="Helvetica" panose="020B0604020202020204" pitchFamily="34" charset="0"/>
              </a:rPr>
              <a:t>line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Title 1"/>
          <p:cNvSpPr txBox="1">
            <a:spLocks noGrp="1"/>
          </p:cNvSpPr>
          <p:nvPr>
            <p:ph type="title"/>
          </p:nvPr>
        </p:nvSpPr>
        <p:spPr>
          <a:xfrm>
            <a:off x="838200" y="471170"/>
            <a:ext cx="10515600" cy="558506"/>
          </a:xfrm>
          <a:prstGeom prst="rect">
            <a:avLst/>
          </a:prstGeom>
        </p:spPr>
        <p:txBody>
          <a:bodyPr>
            <a:noAutofit/>
          </a:bodyPr>
          <a:lstStyle/>
          <a:p>
            <a:pPr algn="ctr"/>
            <a:r>
              <a:rPr dirty="0"/>
              <a:t>Let’s get started with understanding protein structures</a:t>
            </a:r>
          </a:p>
        </p:txBody>
      </p:sp>
      <p:sp>
        <p:nvSpPr>
          <p:cNvPr id="176" name="Rectangle"/>
          <p:cNvSpPr/>
          <p:nvPr/>
        </p:nvSpPr>
        <p:spPr>
          <a:xfrm>
            <a:off x="4353108" y="1599645"/>
            <a:ext cx="6751438" cy="3656142"/>
          </a:xfrm>
          <a:prstGeom prst="rect">
            <a:avLst/>
          </a:prstGeom>
          <a:solidFill>
            <a:srgbClr val="FFFFFF"/>
          </a:solidFill>
          <a:ln w="38100">
            <a:solidFill>
              <a:srgbClr val="0365C0"/>
            </a:solidFill>
          </a:ln>
          <a:effectLst>
            <a:outerShdw blurRad="12700" dir="5400000" rotWithShape="0">
              <a:srgbClr val="000000">
                <a:alpha val="35000"/>
              </a:srgbClr>
            </a:outerShdw>
          </a:effectLst>
        </p:spPr>
        <p:txBody>
          <a:bodyPr lIns="14878" tIns="14878" rIns="14878" bIns="14878" anchor="ctr"/>
          <a:lstStyle/>
          <a:p>
            <a:pPr defTabSz="650240">
              <a:defRPr sz="2400">
                <a:solidFill>
                  <a:srgbClr val="0365C0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 sz="200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77" name="pdb api"/>
          <p:cNvSpPr txBox="1"/>
          <p:nvPr/>
        </p:nvSpPr>
        <p:spPr>
          <a:xfrm>
            <a:off x="5564348" y="2317609"/>
            <a:ext cx="1201788" cy="481465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5400" tIns="25400" rIns="25400" bIns="25400" anchor="ctr"/>
          <a:lstStyle>
            <a:lvl1pPr algn="ctr" defTabSz="584200">
              <a:defRPr sz="3500" b="1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rPr sz="2000">
                <a:latin typeface="Helvetica" panose="020B0604020202020204" pitchFamily="34" charset="0"/>
                <a:cs typeface="Helvetica" panose="020B0604020202020204" pitchFamily="34" charset="0"/>
              </a:rPr>
              <a:t>pdb api</a:t>
            </a:r>
          </a:p>
        </p:txBody>
      </p:sp>
      <p:sp>
        <p:nvSpPr>
          <p:cNvPr id="178" name="RDkit"/>
          <p:cNvSpPr txBox="1"/>
          <p:nvPr/>
        </p:nvSpPr>
        <p:spPr>
          <a:xfrm>
            <a:off x="6660017" y="2687271"/>
            <a:ext cx="962724" cy="47165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5400" tIns="25400" rIns="25400" bIns="25400" anchor="ctr"/>
          <a:lstStyle>
            <a:lvl1pPr algn="ctr" defTabSz="584200">
              <a:defRPr sz="3500" b="1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rPr sz="2000">
                <a:latin typeface="Helvetica" panose="020B0604020202020204" pitchFamily="34" charset="0"/>
                <a:cs typeface="Helvetica" panose="020B0604020202020204" pitchFamily="34" charset="0"/>
              </a:rPr>
              <a:t>RDkit</a:t>
            </a:r>
          </a:p>
        </p:txBody>
      </p:sp>
      <p:sp>
        <p:nvSpPr>
          <p:cNvPr id="179" name="OpenMM tools"/>
          <p:cNvSpPr txBox="1"/>
          <p:nvPr/>
        </p:nvSpPr>
        <p:spPr>
          <a:xfrm>
            <a:off x="7526482" y="3019572"/>
            <a:ext cx="2035771" cy="54518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5400" tIns="25400" rIns="25400" bIns="25400" anchor="ctr"/>
          <a:lstStyle>
            <a:lvl1pPr algn="ctr" defTabSz="584200">
              <a:defRPr sz="3500" b="1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rPr sz="2000">
                <a:latin typeface="Helvetica" panose="020B0604020202020204" pitchFamily="34" charset="0"/>
                <a:cs typeface="Helvetica" panose="020B0604020202020204" pitchFamily="34" charset="0"/>
              </a:rPr>
              <a:t>OpenMM tools</a:t>
            </a:r>
          </a:p>
        </p:txBody>
      </p:sp>
      <p:sp>
        <p:nvSpPr>
          <p:cNvPr id="180" name="pdb2gmx"/>
          <p:cNvSpPr txBox="1"/>
          <p:nvPr/>
        </p:nvSpPr>
        <p:spPr>
          <a:xfrm>
            <a:off x="7248879" y="1920954"/>
            <a:ext cx="1611629" cy="551999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5400" tIns="25400" rIns="25400" bIns="25400" anchor="ctr"/>
          <a:lstStyle>
            <a:lvl1pPr algn="ctr" defTabSz="584200">
              <a:defRPr sz="3500" b="1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rPr sz="2000">
                <a:latin typeface="Helvetica" panose="020B0604020202020204" pitchFamily="34" charset="0"/>
                <a:cs typeface="Helvetica" panose="020B0604020202020204" pitchFamily="34" charset="0"/>
              </a:rPr>
              <a:t>pdb2gmx</a:t>
            </a:r>
          </a:p>
        </p:txBody>
      </p:sp>
      <p:sp>
        <p:nvSpPr>
          <p:cNvPr id="181" name="[…]"/>
          <p:cNvSpPr txBox="1"/>
          <p:nvPr/>
        </p:nvSpPr>
        <p:spPr>
          <a:xfrm>
            <a:off x="10391635" y="4811523"/>
            <a:ext cx="759076" cy="382539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4878" tIns="14878" rIns="14878" bIns="14878"/>
          <a:lstStyle>
            <a:lvl1pPr algn="ctr" defTabSz="1300479">
              <a:defRPr sz="4000" b="1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rPr sz="2000">
                <a:latin typeface="Helvetica" panose="020B0604020202020204" pitchFamily="34" charset="0"/>
                <a:cs typeface="Helvetica" panose="020B0604020202020204" pitchFamily="34" charset="0"/>
              </a:rPr>
              <a:t>[…]</a:t>
            </a:r>
          </a:p>
        </p:txBody>
      </p:sp>
      <p:sp>
        <p:nvSpPr>
          <p:cNvPr id="182" name="GUI, TCL, bash, python, Perl … get creative"/>
          <p:cNvSpPr txBox="1"/>
          <p:nvPr/>
        </p:nvSpPr>
        <p:spPr>
          <a:xfrm>
            <a:off x="4999663" y="5408180"/>
            <a:ext cx="5917838" cy="434475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4878" tIns="14878" rIns="14878" bIns="14878"/>
          <a:lstStyle>
            <a:lvl1pPr defTabSz="1300479">
              <a:defRPr sz="2000" b="1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rPr b="0" i="1">
                <a:latin typeface="Helvetica" panose="020B0604020202020204" pitchFamily="34" charset="0"/>
                <a:cs typeface="Helvetica" panose="020B0604020202020204" pitchFamily="34" charset="0"/>
              </a:rPr>
              <a:t>GUI, TCL, bash, python, Perl</a:t>
            </a:r>
            <a:r>
              <a:rPr lang="en-GB" b="0" i="1">
                <a:latin typeface="Helvetica" panose="020B0604020202020204" pitchFamily="34" charset="0"/>
                <a:cs typeface="Helvetica" panose="020B0604020202020204" pitchFamily="34" charset="0"/>
              </a:rPr>
              <a:t>, </a:t>
            </a:r>
            <a:r>
              <a:rPr b="0" i="1">
                <a:latin typeface="Helvetica" panose="020B0604020202020204" pitchFamily="34" charset="0"/>
                <a:cs typeface="Helvetica" panose="020B0604020202020204" pitchFamily="34" charset="0"/>
              </a:rPr>
              <a:t>…</a:t>
            </a:r>
            <a:r>
              <a:rPr lang="en-GB" b="0" i="1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b="0" i="1">
                <a:latin typeface="Helvetica" panose="020B0604020202020204" pitchFamily="34" charset="0"/>
                <a:cs typeface="Helvetica" panose="020B0604020202020204" pitchFamily="34" charset="0"/>
              </a:rPr>
              <a:t>get creative</a:t>
            </a:r>
          </a:p>
        </p:txBody>
      </p:sp>
      <p:pic>
        <p:nvPicPr>
          <p:cNvPr id="183" name="Screenshot 2023-07-21 at 14.04.17.png" descr="Screenshot 2023-07-21 at 14.04.17.png"/>
          <p:cNvPicPr>
            <a:picLocks noChangeAspect="1"/>
          </p:cNvPicPr>
          <p:nvPr/>
        </p:nvPicPr>
        <p:blipFill>
          <a:blip r:embed="rId2"/>
          <a:srcRect l="4321" t="35523" b="35523"/>
          <a:stretch>
            <a:fillRect/>
          </a:stretch>
        </p:blipFill>
        <p:spPr>
          <a:xfrm>
            <a:off x="4521633" y="3013072"/>
            <a:ext cx="2035841" cy="609888"/>
          </a:xfrm>
          <a:prstGeom prst="rect">
            <a:avLst/>
          </a:prstGeom>
          <a:ln w="12700">
            <a:miter lim="400000"/>
          </a:ln>
        </p:spPr>
      </p:pic>
      <p:pic>
        <p:nvPicPr>
          <p:cNvPr id="184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0202" y="1916174"/>
            <a:ext cx="1107917" cy="1107917"/>
          </a:xfrm>
          <a:prstGeom prst="rect">
            <a:avLst/>
          </a:prstGeom>
          <a:ln w="12700">
            <a:miter lim="400000"/>
          </a:ln>
        </p:spPr>
      </p:pic>
      <p:pic>
        <p:nvPicPr>
          <p:cNvPr id="185" name="Screenshot 2023-07-22 at 11.57.44.png" descr="Screenshot 2023-07-22 at 11.57.44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6019" y="4013286"/>
            <a:ext cx="2680237" cy="953983"/>
          </a:xfrm>
          <a:prstGeom prst="rect">
            <a:avLst/>
          </a:prstGeom>
          <a:ln w="12700">
            <a:miter lim="400000"/>
          </a:ln>
        </p:spPr>
      </p:pic>
      <p:pic>
        <p:nvPicPr>
          <p:cNvPr id="186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7738" y="1740102"/>
            <a:ext cx="1319579" cy="461853"/>
          </a:xfrm>
          <a:prstGeom prst="rect">
            <a:avLst/>
          </a:prstGeom>
          <a:ln w="12700">
            <a:miter lim="400000"/>
          </a:ln>
        </p:spPr>
      </p:pic>
      <p:pic>
        <p:nvPicPr>
          <p:cNvPr id="187" name="Image" descr="Imag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03871" y="3634071"/>
            <a:ext cx="1319578" cy="1319578"/>
          </a:xfrm>
          <a:prstGeom prst="rect">
            <a:avLst/>
          </a:prstGeom>
          <a:ln w="12700">
            <a:miter lim="400000"/>
          </a:ln>
        </p:spPr>
      </p:pic>
      <p:sp>
        <p:nvSpPr>
          <p:cNvPr id="188" name="Amber tools"/>
          <p:cNvSpPr txBox="1"/>
          <p:nvPr/>
        </p:nvSpPr>
        <p:spPr>
          <a:xfrm>
            <a:off x="6973878" y="3634071"/>
            <a:ext cx="1441291" cy="653626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5400" tIns="25400" rIns="25400" bIns="25400" anchor="ctr"/>
          <a:lstStyle>
            <a:lvl1pPr algn="ctr" defTabSz="584200">
              <a:defRPr sz="3500" b="1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rPr sz="2000">
                <a:latin typeface="Helvetica" panose="020B0604020202020204" pitchFamily="34" charset="0"/>
                <a:cs typeface="Helvetica" panose="020B0604020202020204" pitchFamily="34" charset="0"/>
              </a:rPr>
              <a:t>Amber tools</a:t>
            </a:r>
          </a:p>
        </p:txBody>
      </p:sp>
      <p:sp>
        <p:nvSpPr>
          <p:cNvPr id="2" name="Get protein structure">
            <a:extLst>
              <a:ext uri="{FF2B5EF4-FFF2-40B4-BE49-F238E27FC236}">
                <a16:creationId xmlns:a16="http://schemas.microsoft.com/office/drawing/2014/main" id="{B41903C4-C69D-72C8-5CCD-69A24C659FE6}"/>
              </a:ext>
            </a:extLst>
          </p:cNvPr>
          <p:cNvSpPr/>
          <p:nvPr/>
        </p:nvSpPr>
        <p:spPr>
          <a:xfrm>
            <a:off x="1881815" y="1133202"/>
            <a:ext cx="1656565" cy="520234"/>
          </a:xfrm>
          <a:prstGeom prst="rect">
            <a:avLst/>
          </a:prstGeom>
          <a:solidFill>
            <a:srgbClr val="213868"/>
          </a:solidFill>
          <a:ln w="12700">
            <a:miter lim="400000"/>
          </a:ln>
          <a:effectLst>
            <a:outerShdw blurRad="12700" dir="5400000" rotWithShape="0">
              <a:srgbClr val="000000">
                <a:alpha val="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4878" tIns="14878" rIns="14878" bIns="14878" anchor="ctr"/>
          <a:lstStyle>
            <a:lvl1pPr defTabSz="1300479">
              <a:defRPr b="0">
                <a:solidFill>
                  <a:srgbClr val="FFFFFF"/>
                </a:solidFill>
              </a:defRPr>
            </a:lvl1pPr>
          </a:lstStyle>
          <a:p>
            <a:pPr algn="ctr"/>
            <a:r>
              <a:rPr sz="2000">
                <a:latin typeface="Helvetica" panose="020B0604020202020204" pitchFamily="34" charset="0"/>
                <a:cs typeface="Helvetica" panose="020B0604020202020204" pitchFamily="34" charset="0"/>
              </a:rPr>
              <a:t>Get protein structure</a:t>
            </a:r>
          </a:p>
        </p:txBody>
      </p:sp>
      <p:sp>
        <p:nvSpPr>
          <p:cNvPr id="3" name="Prep for simulation">
            <a:extLst>
              <a:ext uri="{FF2B5EF4-FFF2-40B4-BE49-F238E27FC236}">
                <a16:creationId xmlns:a16="http://schemas.microsoft.com/office/drawing/2014/main" id="{513A50E8-1A0B-E7C1-79A6-B254FC49FEAC}"/>
              </a:ext>
            </a:extLst>
          </p:cNvPr>
          <p:cNvSpPr/>
          <p:nvPr/>
        </p:nvSpPr>
        <p:spPr>
          <a:xfrm>
            <a:off x="1592692" y="2301871"/>
            <a:ext cx="2234811" cy="420201"/>
          </a:xfrm>
          <a:prstGeom prst="rect">
            <a:avLst/>
          </a:prstGeom>
          <a:solidFill>
            <a:srgbClr val="51A7F9"/>
          </a:solidFill>
          <a:ln w="12700">
            <a:miter lim="400000"/>
          </a:ln>
          <a:effectLst>
            <a:outerShdw blurRad="127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4878" tIns="14878" rIns="14878" bIns="14878" anchor="ctr"/>
          <a:lstStyle>
            <a:lvl1pPr defTabSz="1300479">
              <a:defRPr b="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algn="ctr"/>
            <a:r>
              <a:rPr sz="2000">
                <a:latin typeface="Helvetica" panose="020B0604020202020204" pitchFamily="34" charset="0"/>
                <a:cs typeface="Helvetica" panose="020B0604020202020204" pitchFamily="34" charset="0"/>
              </a:rPr>
              <a:t>Prep for simulation</a:t>
            </a:r>
          </a:p>
        </p:txBody>
      </p:sp>
      <p:sp>
        <p:nvSpPr>
          <p:cNvPr id="4" name="Run Simulation Protocol">
            <a:extLst>
              <a:ext uri="{FF2B5EF4-FFF2-40B4-BE49-F238E27FC236}">
                <a16:creationId xmlns:a16="http://schemas.microsoft.com/office/drawing/2014/main" id="{3BE64264-A73F-87CD-B0BF-AD8C494A0580}"/>
              </a:ext>
            </a:extLst>
          </p:cNvPr>
          <p:cNvSpPr/>
          <p:nvPr/>
        </p:nvSpPr>
        <p:spPr>
          <a:xfrm>
            <a:off x="1385146" y="4439143"/>
            <a:ext cx="2649902" cy="742220"/>
          </a:xfrm>
          <a:prstGeom prst="rect">
            <a:avLst/>
          </a:prstGeom>
          <a:solidFill>
            <a:srgbClr val="008F00"/>
          </a:solidFill>
          <a:ln w="12700">
            <a:solidFill>
              <a:srgbClr val="4F81BD">
                <a:alpha val="40112"/>
              </a:srgbClr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4878" tIns="14878" rIns="14878" bIns="14878" anchor="ctr"/>
          <a:lstStyle>
            <a:lvl1pPr defTabSz="1300479">
              <a:defRPr b="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algn="ctr"/>
            <a:r>
              <a:rPr sz="2000">
                <a:latin typeface="Helvetica" panose="020B0604020202020204" pitchFamily="34" charset="0"/>
                <a:cs typeface="Helvetica" panose="020B0604020202020204" pitchFamily="34" charset="0"/>
              </a:rPr>
              <a:t>Run Simulation Protocol</a:t>
            </a:r>
          </a:p>
        </p:txBody>
      </p:sp>
      <p:sp>
        <p:nvSpPr>
          <p:cNvPr id="5" name="Simulation Analysis">
            <a:extLst>
              <a:ext uri="{FF2B5EF4-FFF2-40B4-BE49-F238E27FC236}">
                <a16:creationId xmlns:a16="http://schemas.microsoft.com/office/drawing/2014/main" id="{F8683DB2-91EB-B4C6-FB4C-F5BF32AD4B63}"/>
              </a:ext>
            </a:extLst>
          </p:cNvPr>
          <p:cNvSpPr/>
          <p:nvPr/>
        </p:nvSpPr>
        <p:spPr>
          <a:xfrm>
            <a:off x="1330726" y="5929832"/>
            <a:ext cx="2758743" cy="655996"/>
          </a:xfrm>
          <a:prstGeom prst="rect">
            <a:avLst/>
          </a:prstGeom>
          <a:solidFill>
            <a:srgbClr val="942193"/>
          </a:solidFill>
          <a:ln w="12700">
            <a:solidFill>
              <a:srgbClr val="4F81BD">
                <a:alpha val="40112"/>
              </a:srgbClr>
            </a:solidFill>
          </a:ln>
          <a:effectLst>
            <a:outerShdw blurRad="12700" dir="5400000" rotWithShape="0">
              <a:srgbClr val="000000"/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4878" tIns="14878" rIns="14878" bIns="14878" anchor="ctr"/>
          <a:lstStyle>
            <a:lvl1pPr defTabSz="1300479">
              <a:defRPr b="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algn="ctr"/>
            <a:r>
              <a:rPr sz="2000">
                <a:latin typeface="Helvetica" panose="020B0604020202020204" pitchFamily="34" charset="0"/>
                <a:cs typeface="Helvetica" panose="020B0604020202020204" pitchFamily="34" charset="0"/>
              </a:rPr>
              <a:t>Simulation Analysis</a:t>
            </a:r>
          </a:p>
        </p:txBody>
      </p:sp>
      <p:sp>
        <p:nvSpPr>
          <p:cNvPr id="6" name="Line">
            <a:extLst>
              <a:ext uri="{FF2B5EF4-FFF2-40B4-BE49-F238E27FC236}">
                <a16:creationId xmlns:a16="http://schemas.microsoft.com/office/drawing/2014/main" id="{32F77D5B-676B-1E79-0CAD-A68F7CD7EA92}"/>
              </a:ext>
            </a:extLst>
          </p:cNvPr>
          <p:cNvSpPr/>
          <p:nvPr/>
        </p:nvSpPr>
        <p:spPr>
          <a:xfrm>
            <a:off x="2710097" y="1762944"/>
            <a:ext cx="1" cy="429419"/>
          </a:xfrm>
          <a:prstGeom prst="line">
            <a:avLst/>
          </a:prstGeom>
          <a:ln w="38100">
            <a:solidFill>
              <a:srgbClr val="4F81BD">
                <a:alpha val="40000"/>
              </a:srgbClr>
            </a:solidFill>
            <a:tailEnd type="triangle"/>
          </a:ln>
          <a:effectLst>
            <a:outerShdw blurRad="12700" dir="5400000" rotWithShape="0">
              <a:srgbClr val="000000">
                <a:alpha val="38000"/>
              </a:srgbClr>
            </a:outerShdw>
          </a:effectLst>
        </p:spPr>
        <p:txBody>
          <a:bodyPr lIns="14878" tIns="14878" rIns="14878" bIns="14878"/>
          <a:lstStyle/>
          <a:p>
            <a:pPr defTabSz="650240">
              <a:defRPr sz="2400" b="0">
                <a:latin typeface="Calibri"/>
                <a:ea typeface="Calibri"/>
                <a:cs typeface="Calibri"/>
                <a:sym typeface="Calibri"/>
              </a:defRPr>
            </a:pPr>
            <a:endParaRPr sz="200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7" name="Line">
            <a:extLst>
              <a:ext uri="{FF2B5EF4-FFF2-40B4-BE49-F238E27FC236}">
                <a16:creationId xmlns:a16="http://schemas.microsoft.com/office/drawing/2014/main" id="{B7F7DCB9-0510-65F4-5316-C1135970E483}"/>
              </a:ext>
            </a:extLst>
          </p:cNvPr>
          <p:cNvSpPr/>
          <p:nvPr/>
        </p:nvSpPr>
        <p:spPr>
          <a:xfrm>
            <a:off x="2710097" y="2831580"/>
            <a:ext cx="1" cy="429419"/>
          </a:xfrm>
          <a:prstGeom prst="line">
            <a:avLst/>
          </a:prstGeom>
          <a:ln w="38100">
            <a:solidFill>
              <a:srgbClr val="4F81BD">
                <a:alpha val="40000"/>
              </a:srgbClr>
            </a:solidFill>
            <a:tailEnd type="triangle"/>
          </a:ln>
          <a:effectLst>
            <a:outerShdw blurRad="12700" dir="5400000" rotWithShape="0">
              <a:srgbClr val="000000">
                <a:alpha val="38000"/>
              </a:srgbClr>
            </a:outerShdw>
          </a:effectLst>
        </p:spPr>
        <p:txBody>
          <a:bodyPr lIns="14878" tIns="14878" rIns="14878" bIns="14878"/>
          <a:lstStyle/>
          <a:p>
            <a:pPr defTabSz="650240">
              <a:defRPr sz="2400" b="0">
                <a:latin typeface="Calibri"/>
                <a:ea typeface="Calibri"/>
                <a:cs typeface="Calibri"/>
                <a:sym typeface="Calibri"/>
              </a:defRPr>
            </a:pPr>
            <a:endParaRPr sz="200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8" name="Simulation setup">
            <a:extLst>
              <a:ext uri="{FF2B5EF4-FFF2-40B4-BE49-F238E27FC236}">
                <a16:creationId xmlns:a16="http://schemas.microsoft.com/office/drawing/2014/main" id="{9363B648-7815-99B1-F2FF-9AA6744A7B58}"/>
              </a:ext>
            </a:extLst>
          </p:cNvPr>
          <p:cNvSpPr/>
          <p:nvPr/>
        </p:nvSpPr>
        <p:spPr>
          <a:xfrm>
            <a:off x="1482629" y="3370507"/>
            <a:ext cx="2454937" cy="420201"/>
          </a:xfrm>
          <a:prstGeom prst="rect">
            <a:avLst/>
          </a:prstGeom>
          <a:solidFill>
            <a:srgbClr val="009193"/>
          </a:solidFill>
          <a:ln w="12700">
            <a:miter lim="400000"/>
          </a:ln>
          <a:effectLst>
            <a:outerShdw blurRad="12700" dir="5400000" rotWithShape="0">
              <a:srgbClr val="000000"/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4878" tIns="14878" rIns="14878" bIns="14878" anchor="ctr"/>
          <a:lstStyle>
            <a:lvl1pPr defTabSz="1300479">
              <a:defRPr b="0">
                <a:solidFill>
                  <a:srgbClr val="FFFFFF"/>
                </a:solidFill>
              </a:defRPr>
            </a:lvl1pPr>
          </a:lstStyle>
          <a:p>
            <a:pPr algn="ctr"/>
            <a:r>
              <a:rPr sz="2000">
                <a:latin typeface="Helvetica" panose="020B0604020202020204" pitchFamily="34" charset="0"/>
                <a:cs typeface="Helvetica" panose="020B0604020202020204" pitchFamily="34" charset="0"/>
              </a:rPr>
              <a:t>Simulation setup</a:t>
            </a:r>
          </a:p>
        </p:txBody>
      </p:sp>
      <p:sp>
        <p:nvSpPr>
          <p:cNvPr id="9" name="Line">
            <a:extLst>
              <a:ext uri="{FF2B5EF4-FFF2-40B4-BE49-F238E27FC236}">
                <a16:creationId xmlns:a16="http://schemas.microsoft.com/office/drawing/2014/main" id="{C9325B5D-9E07-0DC6-ED8C-2E652BF1E391}"/>
              </a:ext>
            </a:extLst>
          </p:cNvPr>
          <p:cNvSpPr/>
          <p:nvPr/>
        </p:nvSpPr>
        <p:spPr>
          <a:xfrm>
            <a:off x="2710097" y="3900216"/>
            <a:ext cx="1" cy="429419"/>
          </a:xfrm>
          <a:prstGeom prst="line">
            <a:avLst/>
          </a:prstGeom>
          <a:ln w="38100">
            <a:solidFill>
              <a:srgbClr val="4F81BD">
                <a:alpha val="40112"/>
              </a:srgbClr>
            </a:solidFill>
            <a:tailEnd type="triangle"/>
          </a:ln>
          <a:effectLst>
            <a:outerShdw blurRad="12700" dir="5400000" rotWithShape="0">
              <a:srgbClr val="000000">
                <a:alpha val="38000"/>
              </a:srgbClr>
            </a:outerShdw>
          </a:effectLst>
        </p:spPr>
        <p:txBody>
          <a:bodyPr lIns="14878" tIns="14878" rIns="14878" bIns="14878"/>
          <a:lstStyle/>
          <a:p>
            <a:pPr defTabSz="650240">
              <a:defRPr sz="2400" b="0">
                <a:latin typeface="Calibri"/>
                <a:ea typeface="Calibri"/>
                <a:cs typeface="Calibri"/>
                <a:sym typeface="Calibri"/>
              </a:defRPr>
            </a:pPr>
            <a:endParaRPr sz="200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0" name="Line">
            <a:extLst>
              <a:ext uri="{FF2B5EF4-FFF2-40B4-BE49-F238E27FC236}">
                <a16:creationId xmlns:a16="http://schemas.microsoft.com/office/drawing/2014/main" id="{4703873F-F883-D9AD-66A9-97A7E9C4F7F4}"/>
              </a:ext>
            </a:extLst>
          </p:cNvPr>
          <p:cNvSpPr/>
          <p:nvPr/>
        </p:nvSpPr>
        <p:spPr>
          <a:xfrm>
            <a:off x="2710097" y="5290871"/>
            <a:ext cx="1" cy="529453"/>
          </a:xfrm>
          <a:prstGeom prst="line">
            <a:avLst/>
          </a:prstGeom>
          <a:ln w="38100">
            <a:solidFill>
              <a:srgbClr val="4F81BD">
                <a:alpha val="40112"/>
              </a:srgbClr>
            </a:solidFill>
            <a:tailEnd type="triangle"/>
          </a:ln>
          <a:effectLst>
            <a:outerShdw blurRad="12700" dir="5400000" rotWithShape="0">
              <a:srgbClr val="000000">
                <a:alpha val="38000"/>
              </a:srgbClr>
            </a:outerShdw>
          </a:effectLst>
        </p:spPr>
        <p:txBody>
          <a:bodyPr lIns="14878" tIns="14878" rIns="14878" bIns="14878"/>
          <a:lstStyle/>
          <a:p>
            <a:pPr defTabSz="650240">
              <a:defRPr sz="2400" b="0">
                <a:latin typeface="Calibri"/>
                <a:ea typeface="Calibri"/>
                <a:cs typeface="Calibri"/>
                <a:sym typeface="Calibri"/>
              </a:defRPr>
            </a:pPr>
            <a:endParaRPr sz="200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Title 1"/>
          <p:cNvSpPr txBox="1">
            <a:spLocks noGrp="1"/>
          </p:cNvSpPr>
          <p:nvPr>
            <p:ph type="title"/>
          </p:nvPr>
        </p:nvSpPr>
        <p:spPr>
          <a:xfrm>
            <a:off x="123825" y="220603"/>
            <a:ext cx="12192000" cy="65071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6400"/>
            </a:lvl1pPr>
          </a:lstStyle>
          <a:p>
            <a:r>
              <a:rPr sz="3800" dirty="0"/>
              <a:t>Crystal structures are models with potential errors</a:t>
            </a:r>
          </a:p>
        </p:txBody>
      </p:sp>
      <p:pic>
        <p:nvPicPr>
          <p:cNvPr id="21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5568" y="1230611"/>
            <a:ext cx="2946065" cy="4396778"/>
          </a:xfrm>
          <a:prstGeom prst="rect">
            <a:avLst/>
          </a:prstGeom>
          <a:ln w="12700">
            <a:miter lim="400000"/>
          </a:ln>
        </p:spPr>
      </p:pic>
      <p:sp>
        <p:nvSpPr>
          <p:cNvPr id="211" name="https://swift.cmbi.umcn.nl/teach/pdbad/"/>
          <p:cNvSpPr txBox="1"/>
          <p:nvPr/>
        </p:nvSpPr>
        <p:spPr>
          <a:xfrm>
            <a:off x="753716" y="5082018"/>
            <a:ext cx="4666662" cy="42005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tIns="45720" bIns="45720">
            <a:spAutoFit/>
          </a:bodyPr>
          <a:lstStyle/>
          <a:p>
            <a:pPr defTabSz="228600">
              <a:lnSpc>
                <a:spcPts val="2750"/>
              </a:lnSpc>
              <a:defRPr sz="3733" u="sng">
                <a:solidFill>
                  <a:srgbClr val="0000EE"/>
                </a:solidFill>
                <a:uFill>
                  <a:solidFill>
                    <a:srgbClr val="0000EE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sz="2000">
                <a:solidFill>
                  <a:srgbClr val="9454C3"/>
                </a:solidFill>
                <a:uFill>
                  <a:solidFill>
                    <a:srgbClr val="9454C3"/>
                  </a:solidFill>
                </a:uFill>
                <a:latin typeface="Helvetica" panose="020B0604020202020204" pitchFamily="34" charset="0"/>
                <a:cs typeface="Helvetica" panose="020B0604020202020204" pitchFamily="34" charset="0"/>
                <a:hlinkClick r:id="rId3"/>
              </a:rPr>
              <a:t>https://swift.cmbi.umcn.nl/teach/pdbad/</a:t>
            </a:r>
            <a:r>
              <a:rPr sz="2000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endParaRPr sz="200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12" name="Gert Vriend (author of WHAT_CHECK)"/>
          <p:cNvSpPr txBox="1"/>
          <p:nvPr/>
        </p:nvSpPr>
        <p:spPr>
          <a:xfrm>
            <a:off x="7265856" y="5802978"/>
            <a:ext cx="4586833" cy="679738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tIns="45720" bIns="45720">
            <a:spAutoFit/>
          </a:bodyPr>
          <a:lstStyle>
            <a:lvl1pPr defTabSz="457200">
              <a:lnSpc>
                <a:spcPts val="5500"/>
              </a:lnSpc>
              <a:defRPr sz="3733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rPr sz="2000">
                <a:latin typeface="Helvetica" panose="020B0604020202020204" pitchFamily="34" charset="0"/>
                <a:cs typeface="Helvetica" panose="020B0604020202020204" pitchFamily="34" charset="0"/>
              </a:rPr>
              <a:t>Gert </a:t>
            </a:r>
            <a:r>
              <a:rPr sz="2000" err="1">
                <a:latin typeface="Helvetica" panose="020B0604020202020204" pitchFamily="34" charset="0"/>
                <a:cs typeface="Helvetica" panose="020B0604020202020204" pitchFamily="34" charset="0"/>
              </a:rPr>
              <a:t>Vriend</a:t>
            </a:r>
            <a:r>
              <a:rPr sz="2000">
                <a:latin typeface="Helvetica" panose="020B0604020202020204" pitchFamily="34" charset="0"/>
                <a:cs typeface="Helvetica" panose="020B0604020202020204" pitchFamily="34" charset="0"/>
              </a:rPr>
              <a:t> (author of WHAT_CHECK)</a:t>
            </a:r>
          </a:p>
        </p:txBody>
      </p:sp>
      <p:pic>
        <p:nvPicPr>
          <p:cNvPr id="213" name="Screenshot 2023-07-21 at 14.22.55.png" descr="Screenshot 2023-07-21 at 14.22.55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855" y="1481925"/>
            <a:ext cx="7259509" cy="2528100"/>
          </a:xfrm>
          <a:prstGeom prst="rect">
            <a:avLst/>
          </a:prstGeom>
          <a:ln w="12700">
            <a:miter lim="400000"/>
          </a:ln>
        </p:spPr>
      </p:pic>
      <p:sp>
        <p:nvSpPr>
          <p:cNvPr id="214" name="Examples of errors/oddities in PDB structures"/>
          <p:cNvSpPr txBox="1"/>
          <p:nvPr/>
        </p:nvSpPr>
        <p:spPr>
          <a:xfrm>
            <a:off x="742951" y="4472708"/>
            <a:ext cx="5880136" cy="70859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tIns="45720" bIns="45720">
            <a:spAutoFit/>
          </a:bodyPr>
          <a:lstStyle>
            <a:lvl1pPr defTabSz="457200">
              <a:lnSpc>
                <a:spcPts val="5800"/>
              </a:lnSpc>
              <a:defRPr sz="4000" b="1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rPr sz="2000">
                <a:latin typeface="Helvetica" panose="020B0604020202020204" pitchFamily="34" charset="0"/>
                <a:cs typeface="Helvetica" panose="020B0604020202020204" pitchFamily="34" charset="0"/>
              </a:rPr>
              <a:t>Examples of errors/oddities in PDB structures</a:t>
            </a:r>
            <a:r>
              <a:rPr lang="en-GB" sz="2000">
                <a:latin typeface="Helvetica" panose="020B0604020202020204" pitchFamily="34" charset="0"/>
                <a:cs typeface="Helvetica" panose="020B0604020202020204" pitchFamily="34" charset="0"/>
              </a:rPr>
              <a:t>:</a:t>
            </a:r>
            <a:endParaRPr sz="200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Title 1"/>
          <p:cNvSpPr txBox="1">
            <a:spLocks noGrp="1"/>
          </p:cNvSpPr>
          <p:nvPr>
            <p:ph type="title"/>
          </p:nvPr>
        </p:nvSpPr>
        <p:spPr>
          <a:xfrm>
            <a:off x="380821" y="448754"/>
            <a:ext cx="11811179" cy="590778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dirty="0">
                <a:cs typeface="Helvetica" panose="020B0604020202020204" pitchFamily="34" charset="0"/>
              </a:rPr>
              <a:t>Alternative conformations of side chains - NGH flips</a:t>
            </a:r>
          </a:p>
        </p:txBody>
      </p:sp>
      <p:pic>
        <p:nvPicPr>
          <p:cNvPr id="23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5178" y="1693450"/>
            <a:ext cx="3638556" cy="4518851"/>
          </a:xfrm>
          <a:prstGeom prst="rect">
            <a:avLst/>
          </a:prstGeom>
          <a:ln w="12700">
            <a:miter lim="400000"/>
          </a:ln>
        </p:spPr>
      </p:pic>
      <p:sp>
        <p:nvSpPr>
          <p:cNvPr id="232" name="Asparagine (N)"/>
          <p:cNvSpPr txBox="1"/>
          <p:nvPr/>
        </p:nvSpPr>
        <p:spPr>
          <a:xfrm>
            <a:off x="9040322" y="2002558"/>
            <a:ext cx="2374368" cy="662489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tIns="45720" bIns="45720">
            <a:spAutoFit/>
          </a:bodyPr>
          <a:lstStyle>
            <a:lvl1pPr defTabSz="457200">
              <a:lnSpc>
                <a:spcPts val="5200"/>
              </a:lnSpc>
              <a:defRPr sz="3500" b="1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rPr sz="2400">
                <a:latin typeface="Helvetica" panose="020B0604020202020204" pitchFamily="34" charset="0"/>
                <a:cs typeface="Helvetica" panose="020B0604020202020204" pitchFamily="34" charset="0"/>
              </a:rPr>
              <a:t>Asparagine (N)</a:t>
            </a:r>
          </a:p>
        </p:txBody>
      </p:sp>
      <p:sp>
        <p:nvSpPr>
          <p:cNvPr id="233" name="Glutamine (Q)"/>
          <p:cNvSpPr txBox="1"/>
          <p:nvPr/>
        </p:nvSpPr>
        <p:spPr>
          <a:xfrm>
            <a:off x="9057363" y="3480583"/>
            <a:ext cx="2217274" cy="662489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tIns="45720" bIns="45720">
            <a:spAutoFit/>
          </a:bodyPr>
          <a:lstStyle>
            <a:lvl1pPr defTabSz="457200">
              <a:lnSpc>
                <a:spcPts val="5200"/>
              </a:lnSpc>
              <a:defRPr sz="3500" b="1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rPr sz="2400">
                <a:latin typeface="Helvetica" panose="020B0604020202020204" pitchFamily="34" charset="0"/>
                <a:cs typeface="Helvetica" panose="020B0604020202020204" pitchFamily="34" charset="0"/>
              </a:rPr>
              <a:t>Glutamine (Q)</a:t>
            </a:r>
          </a:p>
        </p:txBody>
      </p:sp>
      <p:sp>
        <p:nvSpPr>
          <p:cNvPr id="234" name="Histidine (H)"/>
          <p:cNvSpPr txBox="1"/>
          <p:nvPr/>
        </p:nvSpPr>
        <p:spPr>
          <a:xfrm>
            <a:off x="9137595" y="4958608"/>
            <a:ext cx="1996059" cy="662489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tIns="45720" bIns="45720">
            <a:spAutoFit/>
          </a:bodyPr>
          <a:lstStyle>
            <a:lvl1pPr defTabSz="457200">
              <a:lnSpc>
                <a:spcPts val="5200"/>
              </a:lnSpc>
              <a:defRPr sz="3500" b="1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rPr sz="2400">
                <a:latin typeface="Helvetica" panose="020B0604020202020204" pitchFamily="34" charset="0"/>
                <a:cs typeface="Helvetica" panose="020B0604020202020204" pitchFamily="34" charset="0"/>
              </a:rPr>
              <a:t>Histidine (H)</a:t>
            </a:r>
          </a:p>
        </p:txBody>
      </p:sp>
      <p:sp>
        <p:nvSpPr>
          <p:cNvPr id="235" name="Typically the crystallographers will have assigned the orientation based on potential H-bonding interactions, etc.…"/>
          <p:cNvSpPr txBox="1"/>
          <p:nvPr/>
        </p:nvSpPr>
        <p:spPr>
          <a:xfrm>
            <a:off x="414914" y="1693450"/>
            <a:ext cx="4398401" cy="3640868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tIns="45720" bIns="45720">
            <a:spAutoFit/>
          </a:bodyPr>
          <a:lstStyle/>
          <a:p>
            <a:pPr defTabSz="228600">
              <a:lnSpc>
                <a:spcPts val="3500"/>
              </a:lnSpc>
              <a:defRPr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240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defTabSz="228600">
              <a:lnSpc>
                <a:spcPts val="3500"/>
              </a:lnSpc>
              <a:defRPr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sz="2400">
                <a:latin typeface="Helvetica" panose="020B0604020202020204" pitchFamily="34" charset="0"/>
                <a:cs typeface="Helvetica" panose="020B0604020202020204" pitchFamily="34" charset="0"/>
              </a:rPr>
              <a:t>Typically</a:t>
            </a:r>
            <a:r>
              <a:rPr lang="en-GB" sz="2400">
                <a:latin typeface="Helvetica" panose="020B0604020202020204" pitchFamily="34" charset="0"/>
                <a:cs typeface="Helvetica" panose="020B0604020202020204" pitchFamily="34" charset="0"/>
              </a:rPr>
              <a:t>,</a:t>
            </a:r>
            <a:r>
              <a:rPr sz="2400">
                <a:latin typeface="Helvetica" panose="020B0604020202020204" pitchFamily="34" charset="0"/>
                <a:cs typeface="Helvetica" panose="020B0604020202020204" pitchFamily="34" charset="0"/>
              </a:rPr>
              <a:t> the crystallographers will have assigned the orientation based on potential H-bonding interactions, etc. </a:t>
            </a:r>
          </a:p>
          <a:p>
            <a:pPr defTabSz="228600">
              <a:lnSpc>
                <a:spcPts val="3500"/>
              </a:lnSpc>
              <a:defRPr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240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defTabSz="228600">
              <a:lnSpc>
                <a:spcPts val="3500"/>
              </a:lnSpc>
              <a:defRPr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sz="2400">
                <a:latin typeface="Helvetica" panose="020B0604020202020204" pitchFamily="34" charset="0"/>
                <a:cs typeface="Helvetica" panose="020B0604020202020204" pitchFamily="34" charset="0"/>
              </a:rPr>
              <a:t>No standard protocol for this: always worth double-checking.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Title 1"/>
          <p:cNvSpPr txBox="1">
            <a:spLocks noGrp="1"/>
          </p:cNvSpPr>
          <p:nvPr>
            <p:ph type="title"/>
          </p:nvPr>
        </p:nvSpPr>
        <p:spPr>
          <a:xfrm>
            <a:off x="528602" y="488965"/>
            <a:ext cx="11134795" cy="590777"/>
          </a:xfrm>
          <a:prstGeom prst="rect">
            <a:avLst/>
          </a:prstGeom>
        </p:spPr>
        <p:txBody>
          <a:bodyPr>
            <a:noAutofit/>
          </a:bodyPr>
          <a:lstStyle>
            <a:lvl1pPr defTabSz="1554480">
              <a:defRPr sz="5100"/>
            </a:lvl1pPr>
          </a:lstStyle>
          <a:p>
            <a:pPr algn="ctr"/>
            <a:r>
              <a:rPr sz="4000"/>
              <a:t>Ligand densities can also have creative input from the crystallographer</a:t>
            </a:r>
          </a:p>
        </p:txBody>
      </p:sp>
      <p:pic>
        <p:nvPicPr>
          <p:cNvPr id="238" name="Screen Shot 2019-05-27 at 00.28.41.png" descr="Screen Shot 2019-05-27 at 00.28.4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119" y="2645390"/>
            <a:ext cx="3368781" cy="3072713"/>
          </a:xfrm>
          <a:prstGeom prst="rect">
            <a:avLst/>
          </a:prstGeom>
          <a:ln w="12700">
            <a:miter lim="400000"/>
          </a:ln>
        </p:spPr>
      </p:pic>
      <p:sp>
        <p:nvSpPr>
          <p:cNvPr id="239" name="Cathepsin S"/>
          <p:cNvSpPr txBox="1"/>
          <p:nvPr/>
        </p:nvSpPr>
        <p:spPr>
          <a:xfrm>
            <a:off x="908660" y="2105761"/>
            <a:ext cx="1863011" cy="461665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tIns="45720" bIns="45720">
            <a:spAutoFit/>
          </a:bodyPr>
          <a:lstStyle/>
          <a:p>
            <a:r>
              <a:rPr sz="2400">
                <a:latin typeface="Helvetica" panose="020B0604020202020204" pitchFamily="34" charset="0"/>
                <a:cs typeface="Helvetica" panose="020B0604020202020204" pitchFamily="34" charset="0"/>
              </a:rPr>
              <a:t>Cathepsin S</a:t>
            </a:r>
          </a:p>
        </p:txBody>
      </p:sp>
      <p:grpSp>
        <p:nvGrpSpPr>
          <p:cNvPr id="242" name="Group"/>
          <p:cNvGrpSpPr/>
          <p:nvPr/>
        </p:nvGrpSpPr>
        <p:grpSpPr>
          <a:xfrm>
            <a:off x="8461303" y="2131667"/>
            <a:ext cx="2748902" cy="3374162"/>
            <a:chOff x="0" y="11171"/>
            <a:chExt cx="5497802" cy="6748323"/>
          </a:xfrm>
        </p:grpSpPr>
        <p:pic>
          <p:nvPicPr>
            <p:cNvPr id="240" name="Screen Shot 2019-05-26 at 23.01.05.png" descr="Screen Shot 2019-05-26 at 23.01.05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1832327"/>
              <a:ext cx="4941875" cy="492716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41" name="boat/chair?"/>
            <p:cNvSpPr txBox="1"/>
            <p:nvPr/>
          </p:nvSpPr>
          <p:spPr>
            <a:xfrm>
              <a:off x="761520" y="11171"/>
              <a:ext cx="4736282" cy="841256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25400" tIns="25400" rIns="25400" bIns="25400" numCol="1" anchor="ctr">
              <a:spAutoFit/>
            </a:bodyPr>
            <a:lstStyle>
              <a:lvl1pPr defTabSz="584200"/>
            </a:lstStyle>
            <a:p>
              <a:r>
                <a:rPr sz="2400">
                  <a:latin typeface="Helvetica" panose="020B0604020202020204" pitchFamily="34" charset="0"/>
                  <a:cs typeface="Helvetica" panose="020B0604020202020204" pitchFamily="34" charset="0"/>
                </a:rPr>
                <a:t>boat/chair?</a:t>
              </a:r>
            </a:p>
          </p:txBody>
        </p:sp>
      </p:grpSp>
      <p:grpSp>
        <p:nvGrpSpPr>
          <p:cNvPr id="245" name="Group"/>
          <p:cNvGrpSpPr/>
          <p:nvPr/>
        </p:nvGrpSpPr>
        <p:grpSpPr>
          <a:xfrm>
            <a:off x="5154201" y="2105761"/>
            <a:ext cx="2844801" cy="3384087"/>
            <a:chOff x="0" y="0"/>
            <a:chExt cx="5689600" cy="6768171"/>
          </a:xfrm>
        </p:grpSpPr>
        <p:pic>
          <p:nvPicPr>
            <p:cNvPr id="243" name="Image" descr="Image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1535770"/>
              <a:ext cx="5689600" cy="52324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44" name="Cathepsin S with ligand"/>
            <p:cNvSpPr txBox="1"/>
            <p:nvPr/>
          </p:nvSpPr>
          <p:spPr>
            <a:xfrm>
              <a:off x="422440" y="0"/>
              <a:ext cx="4509158" cy="1661993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20" tIns="45720" rIns="45720" bIns="45720" numCol="1" anchor="t">
              <a:spAutoFit/>
            </a:bodyPr>
            <a:lstStyle/>
            <a:p>
              <a:pPr algn="ctr"/>
              <a:r>
                <a:rPr sz="2400">
                  <a:latin typeface="Helvetica" panose="020B0604020202020204" pitchFamily="34" charset="0"/>
                  <a:cs typeface="Helvetica" panose="020B0604020202020204" pitchFamily="34" charset="0"/>
                </a:rPr>
                <a:t>Cathepsin S with ligand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2" grpId="0" animBg="1" advAuto="0"/>
      <p:bldP spid="245" grpId="0" animBg="1" advAuto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Title 1"/>
          <p:cNvSpPr txBox="1">
            <a:spLocks noGrp="1"/>
          </p:cNvSpPr>
          <p:nvPr>
            <p:ph type="title"/>
          </p:nvPr>
        </p:nvSpPr>
        <p:spPr>
          <a:xfrm>
            <a:off x="354303" y="362639"/>
            <a:ext cx="11663397" cy="912329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t>Picking the best crystal structure requires care</a:t>
            </a:r>
          </a:p>
        </p:txBody>
      </p:sp>
      <p:grpSp>
        <p:nvGrpSpPr>
          <p:cNvPr id="250" name="Group"/>
          <p:cNvGrpSpPr/>
          <p:nvPr/>
        </p:nvGrpSpPr>
        <p:grpSpPr>
          <a:xfrm>
            <a:off x="354304" y="1770684"/>
            <a:ext cx="3584187" cy="2741364"/>
            <a:chOff x="-52382" y="-340485"/>
            <a:chExt cx="7168372" cy="5482726"/>
          </a:xfrm>
        </p:grpSpPr>
        <p:pic>
          <p:nvPicPr>
            <p:cNvPr id="248" name="pic_3zov_bace_hunt.png" descr="pic_3zov_bace_hunt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618" y="773480"/>
              <a:ext cx="7069373" cy="436876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49" name="BACE (Hunt)"/>
            <p:cNvSpPr txBox="1"/>
            <p:nvPr/>
          </p:nvSpPr>
          <p:spPr>
            <a:xfrm>
              <a:off x="-52383" y="-340486"/>
              <a:ext cx="6735303" cy="983108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25400" tIns="25400" rIns="25400" bIns="25400" numCol="1" anchor="ctr">
              <a:noAutofit/>
            </a:bodyPr>
            <a:lstStyle>
              <a:lvl1pPr defTabSz="1828800">
                <a:lnSpc>
                  <a:spcPct val="90000"/>
                </a:lnSpc>
                <a:spcBef>
                  <a:spcPts val="2000"/>
                </a:spcBef>
                <a:defRPr sz="3200"/>
              </a:lvl1pPr>
            </a:lstStyle>
            <a:p>
              <a:r>
                <a:rPr sz="2400">
                  <a:latin typeface="Helvetica" panose="020B0604020202020204" pitchFamily="34" charset="0"/>
                  <a:cs typeface="Helvetica" panose="020B0604020202020204" pitchFamily="34" charset="0"/>
                </a:rPr>
                <a:t>BACE (Hunt)</a:t>
              </a:r>
            </a:p>
          </p:txBody>
        </p:sp>
      </p:grpSp>
      <p:grpSp>
        <p:nvGrpSpPr>
          <p:cNvPr id="256" name="Group"/>
          <p:cNvGrpSpPr/>
          <p:nvPr/>
        </p:nvGrpSpPr>
        <p:grpSpPr>
          <a:xfrm>
            <a:off x="4263762" y="1510806"/>
            <a:ext cx="7637643" cy="3766190"/>
            <a:chOff x="-1" y="-838980"/>
            <a:chExt cx="15275284" cy="7532379"/>
          </a:xfrm>
        </p:grpSpPr>
        <p:sp>
          <p:nvSpPr>
            <p:cNvPr id="251" name="spleen tyrosine kinase"/>
            <p:cNvSpPr txBox="1"/>
            <p:nvPr/>
          </p:nvSpPr>
          <p:spPr>
            <a:xfrm>
              <a:off x="-1" y="-838980"/>
              <a:ext cx="7281408" cy="1824658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25400" tIns="25400" rIns="25400" bIns="25400" numCol="1" anchor="ctr">
              <a:noAutofit/>
            </a:bodyPr>
            <a:lstStyle>
              <a:lvl1pPr defTabSz="1828800">
                <a:lnSpc>
                  <a:spcPct val="90000"/>
                </a:lnSpc>
                <a:spcBef>
                  <a:spcPts val="2000"/>
                </a:spcBef>
                <a:defRPr sz="3000"/>
              </a:lvl1pPr>
            </a:lstStyle>
            <a:p>
              <a:r>
                <a:rPr sz="2400">
                  <a:latin typeface="Helvetica" panose="020B0604020202020204" pitchFamily="34" charset="0"/>
                  <a:cs typeface="Helvetica" panose="020B0604020202020204" pitchFamily="34" charset="0"/>
                </a:rPr>
                <a:t>spleen tyrosine kinase</a:t>
              </a:r>
            </a:p>
          </p:txBody>
        </p:sp>
        <p:grpSp>
          <p:nvGrpSpPr>
            <p:cNvPr id="255" name="Group"/>
            <p:cNvGrpSpPr/>
            <p:nvPr/>
          </p:nvGrpSpPr>
          <p:grpSpPr>
            <a:xfrm>
              <a:off x="73863" y="312461"/>
              <a:ext cx="15201420" cy="6380938"/>
              <a:chOff x="0" y="0"/>
              <a:chExt cx="15201418" cy="6380937"/>
            </a:xfrm>
          </p:grpSpPr>
          <p:pic>
            <p:nvPicPr>
              <p:cNvPr id="252" name="pic_4pv0_sky.png" descr="pic_4pv0_sky.png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118449"/>
                <a:ext cx="7266958" cy="449086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53" name="pic_4px6_sky.png" descr="pic_4px6_sky.png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934460" y="0"/>
                <a:ext cx="7266958" cy="449086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254" name="Which protein structure?"/>
              <p:cNvSpPr txBox="1"/>
              <p:nvPr/>
            </p:nvSpPr>
            <p:spPr>
              <a:xfrm>
                <a:off x="3947793" y="4777929"/>
                <a:ext cx="8034542" cy="1603008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25400" tIns="25400" rIns="25400" bIns="25400" numCol="1" anchor="ctr">
                <a:noAutofit/>
              </a:bodyPr>
              <a:lstStyle>
                <a:lvl1pPr defTabSz="1828800">
                  <a:lnSpc>
                    <a:spcPct val="90000"/>
                  </a:lnSpc>
                  <a:spcBef>
                    <a:spcPts val="2000"/>
                  </a:spcBef>
                  <a:defRPr sz="3200" b="1"/>
                </a:lvl1pPr>
              </a:lstStyle>
              <a:p>
                <a:r>
                  <a:rPr sz="2400">
                    <a:latin typeface="Helvetica" panose="020B0604020202020204" pitchFamily="34" charset="0"/>
                    <a:cs typeface="Helvetica" panose="020B0604020202020204" pitchFamily="34" charset="0"/>
                  </a:rPr>
                  <a:t>Which protein structure?</a:t>
                </a:r>
              </a:p>
            </p:txBody>
          </p:sp>
        </p:grpSp>
      </p:grpSp>
      <p:sp>
        <p:nvSpPr>
          <p:cNvPr id="257" name="Alternative side chain conformations need to be assessed carefully"/>
          <p:cNvSpPr txBox="1"/>
          <p:nvPr/>
        </p:nvSpPr>
        <p:spPr>
          <a:xfrm>
            <a:off x="463795" y="5336221"/>
            <a:ext cx="4416716" cy="115929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5400" tIns="25400" rIns="25400" bIns="25400" anchor="ctr">
            <a:spAutoFit/>
          </a:bodyPr>
          <a:lstStyle>
            <a:lvl1pPr marL="285749" indent="-285749" defTabSz="584200">
              <a:buSzPct val="70000"/>
              <a:buChar char="•"/>
              <a:defRPr>
                <a:latin typeface="+mj-lt"/>
                <a:ea typeface="+mj-ea"/>
                <a:cs typeface="+mj-cs"/>
                <a:sym typeface="Helvetica Neue Light"/>
              </a:defRPr>
            </a:lvl1pPr>
          </a:lstStyle>
          <a:p>
            <a:r>
              <a:rPr sz="2400">
                <a:latin typeface="Helvetica" panose="020B0604020202020204" pitchFamily="34" charset="0"/>
                <a:cs typeface="Helvetica" panose="020B0604020202020204" pitchFamily="34" charset="0"/>
              </a:rPr>
              <a:t>Alternative side chain conformations need to be assessed carefully</a:t>
            </a:r>
          </a:p>
        </p:txBody>
      </p:sp>
      <p:sp>
        <p:nvSpPr>
          <p:cNvPr id="258" name="Active site residue densities are important for choosing the right crystal structure"/>
          <p:cNvSpPr txBox="1"/>
          <p:nvPr/>
        </p:nvSpPr>
        <p:spPr>
          <a:xfrm>
            <a:off x="5008128" y="5336221"/>
            <a:ext cx="5570936" cy="115929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5400" tIns="25400" rIns="25400" bIns="25400" anchor="ctr">
            <a:spAutoFit/>
          </a:bodyPr>
          <a:lstStyle>
            <a:lvl1pPr marL="285749" indent="-285749" defTabSz="584200">
              <a:buSzPct val="70000"/>
              <a:buChar char="•"/>
              <a:defRPr>
                <a:latin typeface="+mj-lt"/>
                <a:ea typeface="+mj-ea"/>
                <a:cs typeface="+mj-cs"/>
                <a:sym typeface="Helvetica Neue Light"/>
              </a:defRPr>
            </a:lvl1pPr>
          </a:lstStyle>
          <a:p>
            <a:r>
              <a:rPr sz="2400">
                <a:latin typeface="Helvetica" panose="020B0604020202020204" pitchFamily="34" charset="0"/>
                <a:cs typeface="Helvetica" panose="020B0604020202020204" pitchFamily="34" charset="0"/>
              </a:rPr>
              <a:t>Active site residue densities are important for choosing the right crystal structure</a:t>
            </a:r>
          </a:p>
        </p:txBody>
      </p:sp>
    </p:spTree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" grpId="0" animBg="1" advAuto="0"/>
      <p:bldP spid="257" grpId="0" animBg="1" advAuto="0"/>
      <p:bldP spid="258" grpId="0" animBg="1" advAuto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Title 1"/>
          <p:cNvSpPr txBox="1">
            <a:spLocks noGrp="1"/>
          </p:cNvSpPr>
          <p:nvPr>
            <p:ph type="title"/>
          </p:nvPr>
        </p:nvSpPr>
        <p:spPr>
          <a:xfrm>
            <a:off x="528602" y="669738"/>
            <a:ext cx="11134795" cy="590778"/>
          </a:xfrm>
          <a:prstGeom prst="rect">
            <a:avLst/>
          </a:prstGeom>
        </p:spPr>
        <p:txBody>
          <a:bodyPr>
            <a:noAutofit/>
          </a:bodyPr>
          <a:lstStyle/>
          <a:p>
            <a:pPr algn="ctr"/>
            <a:r>
              <a:t>The RCSB PDB report can help with choosing structures</a:t>
            </a:r>
          </a:p>
        </p:txBody>
      </p:sp>
      <p:pic>
        <p:nvPicPr>
          <p:cNvPr id="261" name="Jnk1_2gmx_pdb_report.png" descr="Jnk1_2gmx_pdb_repor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5620" y="3561202"/>
            <a:ext cx="5968760" cy="1758950"/>
          </a:xfrm>
          <a:prstGeom prst="rect">
            <a:avLst/>
          </a:prstGeom>
          <a:ln w="12700">
            <a:miter lim="400000"/>
          </a:ln>
        </p:spPr>
      </p:pic>
      <p:sp>
        <p:nvSpPr>
          <p:cNvPr id="262" name="Jnk1 - 2GMX"/>
          <p:cNvSpPr txBox="1"/>
          <p:nvPr/>
        </p:nvSpPr>
        <p:spPr>
          <a:xfrm>
            <a:off x="1785441" y="2733189"/>
            <a:ext cx="1980029" cy="461665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tIns="45720" bIns="45720">
            <a:spAutoFit/>
          </a:bodyPr>
          <a:lstStyle/>
          <a:p>
            <a:r>
              <a:rPr sz="2400">
                <a:latin typeface="Helvetica" panose="020B0604020202020204" pitchFamily="34" charset="0"/>
                <a:cs typeface="Helvetica" panose="020B0604020202020204" pitchFamily="34" charset="0"/>
              </a:rPr>
              <a:t>Jnk1 - 2GMX</a:t>
            </a:r>
          </a:p>
        </p:txBody>
      </p:sp>
      <p:grpSp>
        <p:nvGrpSpPr>
          <p:cNvPr id="265" name="Group"/>
          <p:cNvGrpSpPr/>
          <p:nvPr/>
        </p:nvGrpSpPr>
        <p:grpSpPr>
          <a:xfrm>
            <a:off x="6589106" y="2733189"/>
            <a:ext cx="4464051" cy="2586964"/>
            <a:chOff x="0" y="0"/>
            <a:chExt cx="8928100" cy="5173926"/>
          </a:xfrm>
        </p:grpSpPr>
        <p:pic>
          <p:nvPicPr>
            <p:cNvPr id="263" name="Jnk1_3elj_pdb_report.png" descr="Jnk1_3elj_pdb_report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1656025"/>
              <a:ext cx="8928100" cy="35179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64" name="Jnk1 - 3ELJ"/>
            <p:cNvSpPr txBox="1"/>
            <p:nvPr/>
          </p:nvSpPr>
          <p:spPr>
            <a:xfrm>
              <a:off x="3221149" y="0"/>
              <a:ext cx="3435555" cy="923330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20" tIns="45720" rIns="45720" bIns="45720" numCol="1" anchor="t">
              <a:spAutoFit/>
            </a:bodyPr>
            <a:lstStyle/>
            <a:p>
              <a:r>
                <a:rPr sz="2400">
                  <a:latin typeface="Helvetica" panose="020B0604020202020204" pitchFamily="34" charset="0"/>
                  <a:cs typeface="Helvetica" panose="020B0604020202020204" pitchFamily="34" charset="0"/>
                </a:rPr>
                <a:t>Jnk1 - 3ELJ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5" grpId="0" animBg="1" advAuto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244" y="2893538"/>
            <a:ext cx="4009839" cy="2148919"/>
          </a:xfrm>
          <a:prstGeom prst="rect">
            <a:avLst/>
          </a:prstGeom>
          <a:ln w="12700">
            <a:miter lim="400000"/>
          </a:ln>
        </p:spPr>
      </p:pic>
      <p:sp>
        <p:nvSpPr>
          <p:cNvPr id="286" name="Which tautomer?"/>
          <p:cNvSpPr txBox="1"/>
          <p:nvPr/>
        </p:nvSpPr>
        <p:spPr>
          <a:xfrm>
            <a:off x="707425" y="1813932"/>
            <a:ext cx="2512226" cy="461665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tIns="45720" bIns="45720">
            <a:spAutoFit/>
          </a:bodyPr>
          <a:lstStyle/>
          <a:p>
            <a:r>
              <a:rPr sz="2400">
                <a:latin typeface="Helvetica" panose="020B0604020202020204" pitchFamily="34" charset="0"/>
                <a:cs typeface="Helvetica" panose="020B0604020202020204" pitchFamily="34" charset="0"/>
              </a:rPr>
              <a:t>Which tautomer?</a:t>
            </a:r>
          </a:p>
        </p:txBody>
      </p:sp>
      <p:sp>
        <p:nvSpPr>
          <p:cNvPr id="287" name="δ-tautomer"/>
          <p:cNvSpPr txBox="1"/>
          <p:nvPr/>
        </p:nvSpPr>
        <p:spPr>
          <a:xfrm>
            <a:off x="713815" y="5311362"/>
            <a:ext cx="1673856" cy="441275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tIns="45720" bIns="45720">
            <a:spAutoFit/>
          </a:bodyPr>
          <a:lstStyle/>
          <a:p>
            <a:pPr defTabSz="228600">
              <a:lnSpc>
                <a:spcPts val="2900"/>
              </a:lnSpc>
              <a:defRPr sz="4000">
                <a:latin typeface="+mn-lt"/>
                <a:ea typeface="+mn-ea"/>
                <a:cs typeface="+mn-cs"/>
                <a:sym typeface="Calibri"/>
              </a:defRPr>
            </a:pPr>
            <a:r>
              <a:rPr lang="el-GR" sz="2400">
                <a:latin typeface="Helvetica" panose="020B0604020202020204" pitchFamily="34" charset="0"/>
                <a:ea typeface="Symbol"/>
                <a:cs typeface="Helvetica" panose="020B0604020202020204" pitchFamily="34" charset="0"/>
                <a:sym typeface="Symbol"/>
              </a:rPr>
              <a:t>δ</a:t>
            </a:r>
            <a:r>
              <a:rPr sz="2400">
                <a:latin typeface="Helvetica" panose="020B0604020202020204" pitchFamily="34" charset="0"/>
                <a:cs typeface="Helvetica" panose="020B0604020202020204" pitchFamily="34" charset="0"/>
              </a:rPr>
              <a:t>-tautomer</a:t>
            </a:r>
            <a:endParaRPr sz="2400">
              <a:latin typeface="Helvetica" panose="020B0604020202020204" pitchFamily="34" charset="0"/>
              <a:ea typeface="Times Roman"/>
              <a:cs typeface="Helvetica" panose="020B0604020202020204" pitchFamily="34" charset="0"/>
              <a:sym typeface="Times Roman"/>
            </a:endParaRPr>
          </a:p>
        </p:txBody>
      </p:sp>
      <p:sp>
        <p:nvSpPr>
          <p:cNvPr id="288" name="ε-tautomer"/>
          <p:cNvSpPr txBox="1"/>
          <p:nvPr/>
        </p:nvSpPr>
        <p:spPr>
          <a:xfrm>
            <a:off x="3060555" y="5311362"/>
            <a:ext cx="1640193" cy="441275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tIns="45720" bIns="45720">
            <a:spAutoFit/>
          </a:bodyPr>
          <a:lstStyle/>
          <a:p>
            <a:pPr defTabSz="228600">
              <a:lnSpc>
                <a:spcPts val="2900"/>
              </a:lnSpc>
              <a:defRPr sz="4000">
                <a:latin typeface="+mn-lt"/>
                <a:ea typeface="+mn-ea"/>
                <a:cs typeface="+mn-cs"/>
                <a:sym typeface="Calibri"/>
              </a:defRPr>
            </a:pPr>
            <a:r>
              <a:rPr lang="el-GR" sz="2400">
                <a:latin typeface="Helvetica" panose="020B0604020202020204" pitchFamily="34" charset="0"/>
                <a:ea typeface="Symbol"/>
                <a:cs typeface="Helvetica" panose="020B0604020202020204" pitchFamily="34" charset="0"/>
                <a:sym typeface="Symbol"/>
              </a:rPr>
              <a:t>ε</a:t>
            </a:r>
            <a:r>
              <a:rPr sz="2400">
                <a:latin typeface="Helvetica" panose="020B0604020202020204" pitchFamily="34" charset="0"/>
                <a:cs typeface="Helvetica" panose="020B0604020202020204" pitchFamily="34" charset="0"/>
              </a:rPr>
              <a:t>-tautomer</a:t>
            </a:r>
            <a:endParaRPr sz="2400">
              <a:latin typeface="Helvetica" panose="020B0604020202020204" pitchFamily="34" charset="0"/>
              <a:ea typeface="Times Roman"/>
              <a:cs typeface="Helvetica" panose="020B0604020202020204" pitchFamily="34" charset="0"/>
              <a:sym typeface="Times Roman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2FCACDB-C406-323B-D973-1B97ECFCAE1C}"/>
              </a:ext>
            </a:extLst>
          </p:cNvPr>
          <p:cNvSpPr txBox="1">
            <a:spLocks/>
          </p:cNvSpPr>
          <p:nvPr/>
        </p:nvSpPr>
        <p:spPr>
          <a:xfrm>
            <a:off x="257701" y="533181"/>
            <a:ext cx="11676599" cy="59077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accent5">
                    <a:lumMod val="50000"/>
                  </a:schemeClr>
                </a:solidFill>
                <a:latin typeface="Helvetica" panose="020B0604020202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GB" dirty="0">
                <a:cs typeface="Helvetica" panose="020B0604020202020204" pitchFamily="34" charset="0"/>
              </a:rPr>
              <a:t>How to choose the right tautomer?</a:t>
            </a:r>
          </a:p>
        </p:txBody>
      </p:sp>
      <p:pic>
        <p:nvPicPr>
          <p:cNvPr id="5" name="Image" descr="Image">
            <a:extLst>
              <a:ext uri="{FF2B5EF4-FFF2-40B4-BE49-F238E27FC236}">
                <a16:creationId xmlns:a16="http://schemas.microsoft.com/office/drawing/2014/main" id="{DA6F55BD-A28E-7B59-6C1E-51B3437F0B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6763" y="1804733"/>
            <a:ext cx="5165836" cy="4178734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His 171">
            <a:extLst>
              <a:ext uri="{FF2B5EF4-FFF2-40B4-BE49-F238E27FC236}">
                <a16:creationId xmlns:a16="http://schemas.microsoft.com/office/drawing/2014/main" id="{3617B897-2B55-D159-4C3B-B537AA545AD8}"/>
              </a:ext>
            </a:extLst>
          </p:cNvPr>
          <p:cNvSpPr txBox="1"/>
          <p:nvPr/>
        </p:nvSpPr>
        <p:spPr>
          <a:xfrm>
            <a:off x="6184921" y="4754425"/>
            <a:ext cx="1229824" cy="461665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tIns="45720" bIns="45720">
            <a:spAutoFit/>
          </a:bodyPr>
          <a:lstStyle/>
          <a:p>
            <a:r>
              <a:rPr sz="2400">
                <a:latin typeface="Helvetica" panose="020B0604020202020204" pitchFamily="34" charset="0"/>
                <a:cs typeface="Helvetica" panose="020B0604020202020204" pitchFamily="34" charset="0"/>
              </a:rPr>
              <a:t>His 171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po 2">
            <a:extLst>
              <a:ext uri="{FF2B5EF4-FFF2-40B4-BE49-F238E27FC236}">
                <a16:creationId xmlns:a16="http://schemas.microsoft.com/office/drawing/2014/main" id="{A8596FA7-EF1E-4F02-8928-4BEEF43CC6A3}"/>
              </a:ext>
            </a:extLst>
          </p:cNvPr>
          <p:cNvGrpSpPr/>
          <p:nvPr/>
        </p:nvGrpSpPr>
        <p:grpSpPr>
          <a:xfrm>
            <a:off x="170462" y="2301766"/>
            <a:ext cx="11619944" cy="3126659"/>
            <a:chOff x="1559497" y="2995265"/>
            <a:chExt cx="8964495" cy="2412139"/>
          </a:xfrm>
        </p:grpSpPr>
        <p:pic>
          <p:nvPicPr>
            <p:cNvPr id="2050" name="Picture 2" descr="C:\Users\Matteo\Documents\research\presentations\2015_Pavia\sizes.jpg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7199"/>
            <a:stretch/>
          </p:blipFill>
          <p:spPr bwMode="auto">
            <a:xfrm>
              <a:off x="1559500" y="3715344"/>
              <a:ext cx="8964492" cy="16920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2" descr="C:\Users\Matteo\Documents\research\presentations\2015_Pavia\sizes.jpg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9157" b="46311"/>
            <a:stretch/>
          </p:blipFill>
          <p:spPr bwMode="auto">
            <a:xfrm>
              <a:off x="1559497" y="2995265"/>
              <a:ext cx="8964495" cy="5745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AC59958C-3C30-600E-8A26-4A02282086D8}"/>
              </a:ext>
            </a:extLst>
          </p:cNvPr>
          <p:cNvSpPr/>
          <p:nvPr/>
        </p:nvSpPr>
        <p:spPr>
          <a:xfrm>
            <a:off x="518615" y="2033515"/>
            <a:ext cx="5923127" cy="268251"/>
          </a:xfrm>
          <a:prstGeom prst="rect">
            <a:avLst/>
          </a:prstGeom>
          <a:gradFill>
            <a:gsLst>
              <a:gs pos="0">
                <a:schemeClr val="bg1">
                  <a:lumMod val="50000"/>
                </a:schemeClr>
              </a:gs>
              <a:gs pos="44000">
                <a:schemeClr val="bg1">
                  <a:lumMod val="50000"/>
                </a:schemeClr>
              </a:gs>
              <a:gs pos="97000">
                <a:schemeClr val="bg1"/>
              </a:gs>
            </a:gsLst>
            <a:lin ang="0" scaled="0"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/>
              <a:t>Molecular Dynamics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10ECC8E-01A2-9E3F-2356-73E0C91C5CE7}"/>
              </a:ext>
            </a:extLst>
          </p:cNvPr>
          <p:cNvSpPr txBox="1">
            <a:spLocks/>
          </p:cNvSpPr>
          <p:nvPr/>
        </p:nvSpPr>
        <p:spPr>
          <a:xfrm>
            <a:off x="864578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i="0" kern="1200">
                <a:solidFill>
                  <a:schemeClr val="accent3">
                    <a:lumMod val="50000"/>
                  </a:schemeClr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r>
              <a:rPr lang="en-GB" sz="4000" dirty="0"/>
              <a:t>Sizes in Biochemistry</a:t>
            </a:r>
          </a:p>
        </p:txBody>
      </p:sp>
    </p:spTree>
    <p:extLst>
      <p:ext uri="{BB962C8B-B14F-4D97-AF65-F5344CB8AC3E}">
        <p14:creationId xmlns:p14="http://schemas.microsoft.com/office/powerpoint/2010/main" val="3666010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Title 1"/>
          <p:cNvSpPr txBox="1">
            <a:spLocks noGrp="1"/>
          </p:cNvSpPr>
          <p:nvPr>
            <p:ph type="title"/>
          </p:nvPr>
        </p:nvSpPr>
        <p:spPr>
          <a:xfrm>
            <a:off x="257701" y="533181"/>
            <a:ext cx="11676599" cy="590778"/>
          </a:xfrm>
          <a:prstGeom prst="rect">
            <a:avLst/>
          </a:prstGeom>
        </p:spPr>
        <p:txBody>
          <a:bodyPr>
            <a:noAutofit/>
          </a:bodyPr>
          <a:lstStyle/>
          <a:p>
            <a:pPr algn="ctr"/>
            <a:r>
              <a:rPr dirty="0"/>
              <a:t>How to choose the right tautomer and protonation state?</a:t>
            </a:r>
          </a:p>
        </p:txBody>
      </p:sp>
      <p:pic>
        <p:nvPicPr>
          <p:cNvPr id="29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6763" y="1804733"/>
            <a:ext cx="5165836" cy="4178734"/>
          </a:xfrm>
          <a:prstGeom prst="rect">
            <a:avLst/>
          </a:prstGeom>
          <a:ln w="12700">
            <a:miter lim="400000"/>
          </a:ln>
        </p:spPr>
      </p:pic>
      <p:sp>
        <p:nvSpPr>
          <p:cNvPr id="292" name="His 171"/>
          <p:cNvSpPr txBox="1"/>
          <p:nvPr/>
        </p:nvSpPr>
        <p:spPr>
          <a:xfrm>
            <a:off x="6184921" y="4754425"/>
            <a:ext cx="1229824" cy="461665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tIns="45720" bIns="45720">
            <a:spAutoFit/>
          </a:bodyPr>
          <a:lstStyle/>
          <a:p>
            <a:r>
              <a:rPr sz="2400">
                <a:latin typeface="Helvetica" panose="020B0604020202020204" pitchFamily="34" charset="0"/>
                <a:cs typeface="Helvetica" panose="020B0604020202020204" pitchFamily="34" charset="0"/>
              </a:rPr>
              <a:t>His 171</a:t>
            </a:r>
          </a:p>
        </p:txBody>
      </p:sp>
      <p:sp>
        <p:nvSpPr>
          <p:cNvPr id="293" name="Which tautomer and protonation?"/>
          <p:cNvSpPr txBox="1"/>
          <p:nvPr/>
        </p:nvSpPr>
        <p:spPr>
          <a:xfrm>
            <a:off x="695389" y="1803952"/>
            <a:ext cx="4738798" cy="461665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tIns="45720" bIns="45720">
            <a:spAutoFit/>
          </a:bodyPr>
          <a:lstStyle/>
          <a:p>
            <a:r>
              <a:rPr sz="2400">
                <a:latin typeface="Helvetica" panose="020B0604020202020204" pitchFamily="34" charset="0"/>
                <a:cs typeface="Helvetica" panose="020B0604020202020204" pitchFamily="34" charset="0"/>
              </a:rPr>
              <a:t>Which tautomer and protonation?</a:t>
            </a:r>
          </a:p>
        </p:txBody>
      </p:sp>
      <p:sp>
        <p:nvSpPr>
          <p:cNvPr id="294" name="δ-tautomer"/>
          <p:cNvSpPr txBox="1"/>
          <p:nvPr/>
        </p:nvSpPr>
        <p:spPr>
          <a:xfrm>
            <a:off x="524054" y="5064414"/>
            <a:ext cx="1673856" cy="720197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tIns="45720" bIns="45720">
            <a:spAutoFit/>
          </a:bodyPr>
          <a:lstStyle>
            <a:lvl1pPr defTabSz="457200">
              <a:lnSpc>
                <a:spcPts val="5800"/>
              </a:lnSpc>
              <a:defRPr sz="4000">
                <a:latin typeface="+mj-lt"/>
                <a:ea typeface="+mj-ea"/>
                <a:cs typeface="+mj-cs"/>
                <a:sym typeface="Helvetica Neue Light"/>
              </a:defRPr>
            </a:lvl1pPr>
          </a:lstStyle>
          <a:p>
            <a:r>
              <a:rPr sz="2400">
                <a:latin typeface="Helvetica" panose="020B0604020202020204" pitchFamily="34" charset="0"/>
                <a:cs typeface="Helvetica" panose="020B0604020202020204" pitchFamily="34" charset="0"/>
              </a:rPr>
              <a:t>δ-tautomer</a:t>
            </a:r>
          </a:p>
        </p:txBody>
      </p:sp>
      <p:sp>
        <p:nvSpPr>
          <p:cNvPr id="295" name="ε-tautomer"/>
          <p:cNvSpPr txBox="1"/>
          <p:nvPr/>
        </p:nvSpPr>
        <p:spPr>
          <a:xfrm>
            <a:off x="2349465" y="5064414"/>
            <a:ext cx="1904681" cy="717889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tIns="45720" bIns="45720">
            <a:spAutoFit/>
          </a:bodyPr>
          <a:lstStyle>
            <a:lvl1pPr defTabSz="457200">
              <a:lnSpc>
                <a:spcPts val="5800"/>
              </a:lnSpc>
              <a:defRPr sz="4000">
                <a:latin typeface="+mj-lt"/>
                <a:ea typeface="+mj-ea"/>
                <a:cs typeface="+mj-cs"/>
                <a:sym typeface="Helvetica Neue Light"/>
              </a:defRPr>
            </a:lvl1pPr>
          </a:lstStyle>
          <a:p>
            <a:r>
              <a:rPr sz="2400">
                <a:latin typeface="Helvetica" panose="020B0604020202020204" pitchFamily="34" charset="0"/>
                <a:cs typeface="Helvetica" panose="020B0604020202020204" pitchFamily="34" charset="0"/>
              </a:rPr>
              <a:t>ε-tautomer</a:t>
            </a:r>
          </a:p>
        </p:txBody>
      </p:sp>
      <p:pic>
        <p:nvPicPr>
          <p:cNvPr id="296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977" y="3044760"/>
            <a:ext cx="4316580" cy="1648459"/>
          </a:xfrm>
          <a:prstGeom prst="rect">
            <a:avLst/>
          </a:prstGeom>
          <a:ln w="12700">
            <a:miter lim="400000"/>
          </a:ln>
        </p:spPr>
      </p:pic>
      <p:sp>
        <p:nvSpPr>
          <p:cNvPr id="297" name="Protonated"/>
          <p:cNvSpPr txBox="1"/>
          <p:nvPr/>
        </p:nvSpPr>
        <p:spPr>
          <a:xfrm>
            <a:off x="4056012" y="5073790"/>
            <a:ext cx="1657826" cy="720197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tIns="45720" bIns="45720">
            <a:spAutoFit/>
          </a:bodyPr>
          <a:lstStyle>
            <a:lvl1pPr defTabSz="457200">
              <a:lnSpc>
                <a:spcPts val="5800"/>
              </a:lnSpc>
              <a:defRPr sz="4000">
                <a:latin typeface="Symbol"/>
                <a:ea typeface="Symbol"/>
                <a:cs typeface="Symbol"/>
                <a:sym typeface="Symbol"/>
              </a:defRPr>
            </a:lvl1pPr>
          </a:lstStyle>
          <a:p>
            <a:pPr>
              <a:defRPr>
                <a:latin typeface="+mn-lt"/>
                <a:ea typeface="+mn-ea"/>
                <a:cs typeface="+mn-cs"/>
                <a:sym typeface="Calibri"/>
              </a:defRPr>
            </a:pPr>
            <a:r>
              <a:rPr lang="en-GB" sz="2400">
                <a:latin typeface="Helvetica" panose="020B0604020202020204" pitchFamily="34" charset="0"/>
                <a:cs typeface="Helvetica" panose="020B0604020202020204" pitchFamily="34" charset="0"/>
              </a:rPr>
              <a:t>p</a:t>
            </a:r>
            <a:r>
              <a:rPr sz="2400" err="1">
                <a:latin typeface="Helvetica" panose="020B0604020202020204" pitchFamily="34" charset="0"/>
                <a:cs typeface="Helvetica" panose="020B0604020202020204" pitchFamily="34" charset="0"/>
              </a:rPr>
              <a:t>rotonated</a:t>
            </a:r>
            <a:endParaRPr sz="2400">
              <a:latin typeface="Helvetica" panose="020B0604020202020204" pitchFamily="34" charset="0"/>
              <a:ea typeface="Times Roman"/>
              <a:cs typeface="Helvetica" panose="020B0604020202020204" pitchFamily="34" charset="0"/>
              <a:sym typeface="Times Roman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Title 1"/>
          <p:cNvSpPr txBox="1">
            <a:spLocks noGrp="1"/>
          </p:cNvSpPr>
          <p:nvPr>
            <p:ph type="title"/>
          </p:nvPr>
        </p:nvSpPr>
        <p:spPr>
          <a:xfrm>
            <a:off x="1399530" y="599772"/>
            <a:ext cx="9392940" cy="590778"/>
          </a:xfrm>
          <a:prstGeom prst="rect">
            <a:avLst/>
          </a:prstGeom>
        </p:spPr>
        <p:txBody>
          <a:bodyPr>
            <a:noAutofit/>
          </a:bodyPr>
          <a:lstStyle/>
          <a:p>
            <a:pPr algn="ctr"/>
            <a:r>
              <a:rPr dirty="0"/>
              <a:t>We need to worry about </a:t>
            </a:r>
            <a:r>
              <a:rPr dirty="0" err="1"/>
              <a:t>pKa</a:t>
            </a:r>
            <a:r>
              <a:rPr dirty="0"/>
              <a:t> to decide protonation</a:t>
            </a:r>
          </a:p>
        </p:txBody>
      </p:sp>
      <p:pic>
        <p:nvPicPr>
          <p:cNvPr id="30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7873" y="2582201"/>
            <a:ext cx="6176971" cy="3136851"/>
          </a:xfrm>
          <a:prstGeom prst="rect">
            <a:avLst/>
          </a:prstGeom>
          <a:ln w="12700">
            <a:miter lim="400000"/>
          </a:ln>
        </p:spPr>
      </p:pic>
      <p:sp>
        <p:nvSpPr>
          <p:cNvPr id="301" name="pKa: pH at which an acidic/basic group is 50% protonated/deprotonated.…"/>
          <p:cNvSpPr txBox="1"/>
          <p:nvPr/>
        </p:nvSpPr>
        <p:spPr>
          <a:xfrm>
            <a:off x="162936" y="2021501"/>
            <a:ext cx="5938332" cy="4376967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tIns="45720" bIns="45720">
            <a:spAutoFit/>
          </a:bodyPr>
          <a:lstStyle/>
          <a:p>
            <a:pPr marL="198438" indent="-198438" defTabSz="228600">
              <a:lnSpc>
                <a:spcPts val="3500"/>
              </a:lnSpc>
              <a:buSzPct val="90000"/>
              <a:buChar char="•"/>
              <a:defRPr>
                <a:latin typeface="+mj-lt"/>
                <a:ea typeface="+mj-ea"/>
                <a:cs typeface="+mj-cs"/>
                <a:sym typeface="Helvetica Neue Light"/>
              </a:defRPr>
            </a:pPr>
            <a:r>
              <a:rPr sz="2400" err="1">
                <a:latin typeface="Helvetica" panose="020B0604020202020204" pitchFamily="34" charset="0"/>
                <a:cs typeface="Helvetica" panose="020B0604020202020204" pitchFamily="34" charset="0"/>
              </a:rPr>
              <a:t>pKa</a:t>
            </a:r>
            <a:r>
              <a:rPr sz="2400">
                <a:latin typeface="Helvetica" panose="020B0604020202020204" pitchFamily="34" charset="0"/>
                <a:cs typeface="Helvetica" panose="020B0604020202020204" pitchFamily="34" charset="0"/>
              </a:rPr>
              <a:t>: pH at which an acidic/basic group is 50% protonated/deprotonated.</a:t>
            </a:r>
          </a:p>
          <a:p>
            <a:pPr marL="198438" indent="-198438" defTabSz="228600">
              <a:lnSpc>
                <a:spcPts val="3500"/>
              </a:lnSpc>
              <a:buSzPct val="90000"/>
              <a:buChar char="•"/>
              <a:defRPr>
                <a:latin typeface="+mj-lt"/>
                <a:ea typeface="+mj-ea"/>
                <a:cs typeface="+mj-cs"/>
                <a:sym typeface="Helvetica Neue Light"/>
              </a:defRPr>
            </a:pPr>
            <a:r>
              <a:rPr sz="2400" err="1">
                <a:latin typeface="Helvetica" panose="020B0604020202020204" pitchFamily="34" charset="0"/>
                <a:cs typeface="Helvetica" panose="020B0604020202020204" pitchFamily="34" charset="0"/>
              </a:rPr>
              <a:t>pKas</a:t>
            </a:r>
            <a:r>
              <a:rPr sz="2400">
                <a:latin typeface="Helvetica" panose="020B0604020202020204" pitchFamily="34" charset="0"/>
                <a:cs typeface="Helvetica" panose="020B0604020202020204" pitchFamily="34" charset="0"/>
              </a:rPr>
              <a:t> are not fixed things!</a:t>
            </a:r>
          </a:p>
          <a:p>
            <a:pPr marL="198438" indent="-198438" defTabSz="228600">
              <a:spcAft>
                <a:spcPts val="600"/>
              </a:spcAft>
              <a:buSzPct val="90000"/>
              <a:buChar char="•"/>
              <a:defRPr>
                <a:latin typeface="+mj-lt"/>
                <a:ea typeface="+mj-ea"/>
                <a:cs typeface="+mj-cs"/>
                <a:sym typeface="Helvetica Neue Light"/>
              </a:defRPr>
            </a:pPr>
            <a:r>
              <a:rPr sz="2400">
                <a:latin typeface="Helvetica" panose="020B0604020202020204" pitchFamily="34" charset="0"/>
                <a:cs typeface="Helvetica" panose="020B0604020202020204" pitchFamily="34" charset="0"/>
              </a:rPr>
              <a:t>“Standard” values refer to the situation when the group is in dilute aqueous solution.</a:t>
            </a:r>
          </a:p>
          <a:p>
            <a:pPr marL="198438" indent="-198438" defTabSz="228600">
              <a:lnSpc>
                <a:spcPts val="3500"/>
              </a:lnSpc>
              <a:buSzPct val="90000"/>
              <a:buChar char="•"/>
              <a:defRPr>
                <a:latin typeface="+mj-lt"/>
                <a:ea typeface="+mj-ea"/>
                <a:cs typeface="+mj-cs"/>
                <a:sym typeface="Helvetica Neue Light"/>
              </a:defRPr>
            </a:pPr>
            <a:r>
              <a:rPr sz="2400">
                <a:latin typeface="Helvetica" panose="020B0604020202020204" pitchFamily="34" charset="0"/>
                <a:cs typeface="Helvetica" panose="020B0604020202020204" pitchFamily="34" charset="0"/>
              </a:rPr>
              <a:t>Groups buried in the </a:t>
            </a:r>
            <a:r>
              <a:rPr sz="2400" err="1">
                <a:latin typeface="Helvetica" panose="020B0604020202020204" pitchFamily="34" charset="0"/>
                <a:cs typeface="Helvetica" panose="020B0604020202020204" pitchFamily="34" charset="0"/>
              </a:rPr>
              <a:t>centre</a:t>
            </a:r>
            <a:r>
              <a:rPr sz="2400">
                <a:latin typeface="Helvetica" panose="020B0604020202020204" pitchFamily="34" charset="0"/>
                <a:cs typeface="Helvetica" panose="020B0604020202020204" pitchFamily="34" charset="0"/>
              </a:rPr>
              <a:t> of hydrophobic proteins or close to other charged groups can show large pKa shifts.</a:t>
            </a:r>
            <a:endParaRPr lang="en-GB" sz="240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Title 1"/>
          <p:cNvSpPr txBox="1">
            <a:spLocks noGrp="1"/>
          </p:cNvSpPr>
          <p:nvPr>
            <p:ph type="title"/>
          </p:nvPr>
        </p:nvSpPr>
        <p:spPr>
          <a:xfrm>
            <a:off x="1399530" y="599772"/>
            <a:ext cx="9392940" cy="590778"/>
          </a:xfrm>
          <a:prstGeom prst="rect">
            <a:avLst/>
          </a:prstGeom>
        </p:spPr>
        <p:txBody>
          <a:bodyPr>
            <a:noAutofit/>
          </a:bodyPr>
          <a:lstStyle/>
          <a:p>
            <a:pPr algn="ctr"/>
            <a:r>
              <a:rPr dirty="0"/>
              <a:t>We need to worry about </a:t>
            </a:r>
            <a:r>
              <a:rPr dirty="0" err="1"/>
              <a:t>pKa</a:t>
            </a:r>
            <a:r>
              <a:rPr dirty="0"/>
              <a:t> to decide protonation</a:t>
            </a:r>
          </a:p>
        </p:txBody>
      </p:sp>
      <p:pic>
        <p:nvPicPr>
          <p:cNvPr id="30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7873" y="2582201"/>
            <a:ext cx="6176971" cy="3136851"/>
          </a:xfrm>
          <a:prstGeom prst="rect">
            <a:avLst/>
          </a:prstGeom>
          <a:ln w="12700">
            <a:miter lim="400000"/>
          </a:ln>
        </p:spPr>
      </p:pic>
      <p:sp>
        <p:nvSpPr>
          <p:cNvPr id="301" name="pKa: pH at which an acidic/basic group is 50% protonated/deprotonated.…"/>
          <p:cNvSpPr txBox="1"/>
          <p:nvPr/>
        </p:nvSpPr>
        <p:spPr>
          <a:xfrm>
            <a:off x="157157" y="1754801"/>
            <a:ext cx="5586418" cy="4538550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tIns="45720" bIns="45720">
            <a:spAutoFit/>
          </a:bodyPr>
          <a:lstStyle/>
          <a:p>
            <a:pPr marL="198438" indent="-198438" defTabSz="228600">
              <a:lnSpc>
                <a:spcPts val="3500"/>
              </a:lnSpc>
              <a:buSzPct val="90000"/>
              <a:buChar char="•"/>
              <a:defRPr>
                <a:latin typeface="+mj-lt"/>
                <a:ea typeface="+mj-ea"/>
                <a:cs typeface="+mj-cs"/>
                <a:sym typeface="Helvetica Neue Light"/>
              </a:defRPr>
            </a:pPr>
            <a:r>
              <a:rPr lang="en-GB" sz="2400" b="0" i="0">
                <a:solidFill>
                  <a:srgbClr val="1F2328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Finding the right protonation state for proteins and ligands can be challenging! </a:t>
            </a:r>
          </a:p>
          <a:p>
            <a:pPr marL="198438" indent="-198438" defTabSz="228600">
              <a:lnSpc>
                <a:spcPts val="3500"/>
              </a:lnSpc>
              <a:buSzPct val="90000"/>
              <a:buChar char="•"/>
              <a:defRPr>
                <a:latin typeface="+mj-lt"/>
                <a:ea typeface="+mj-ea"/>
                <a:cs typeface="+mj-cs"/>
                <a:sym typeface="Helvetica Neue Light"/>
              </a:defRPr>
            </a:pPr>
            <a:endParaRPr lang="en-GB" sz="2400" b="0" i="0">
              <a:solidFill>
                <a:srgbClr val="1F2328"/>
              </a:solidFill>
              <a:effectLst/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198438" indent="-198438" defTabSz="228600">
              <a:lnSpc>
                <a:spcPts val="3500"/>
              </a:lnSpc>
              <a:buSzPct val="90000"/>
              <a:buChar char="•"/>
              <a:defRPr>
                <a:latin typeface="+mj-lt"/>
                <a:ea typeface="+mj-ea"/>
                <a:cs typeface="+mj-cs"/>
                <a:sym typeface="Helvetica Neue Light"/>
              </a:defRPr>
            </a:pPr>
            <a:r>
              <a:rPr lang="en-GB" sz="2400">
                <a:latin typeface="Helvetica" panose="020B0604020202020204" pitchFamily="34" charset="0"/>
                <a:cs typeface="Helvetica" panose="020B0604020202020204" pitchFamily="34" charset="0"/>
              </a:rPr>
              <a:t>Poorly chosen protonation states </a:t>
            </a:r>
          </a:p>
          <a:p>
            <a:pPr marL="800100" lvl="1" indent="-342900" defTabSz="228600">
              <a:lnSpc>
                <a:spcPts val="3500"/>
              </a:lnSpc>
              <a:buSzPct val="90000"/>
              <a:buFont typeface="Courier New" panose="02070309020205020404" pitchFamily="49" charset="0"/>
              <a:buChar char="o"/>
              <a:defRPr>
                <a:latin typeface="+mj-lt"/>
                <a:ea typeface="+mj-ea"/>
                <a:cs typeface="+mj-cs"/>
                <a:sym typeface="Helvetica Neue Light"/>
              </a:defRPr>
            </a:pPr>
            <a:r>
              <a:rPr lang="en-GB" sz="2400">
                <a:latin typeface="Helvetica" panose="020B0604020202020204" pitchFamily="34" charset="0"/>
                <a:cs typeface="Helvetica" panose="020B0604020202020204" pitchFamily="34" charset="0"/>
              </a:rPr>
              <a:t>can lead to inaccurate simulations by (de)stabilising interactions</a:t>
            </a:r>
          </a:p>
          <a:p>
            <a:pPr marL="800100" lvl="1" indent="-342900" defTabSz="228600">
              <a:lnSpc>
                <a:spcPts val="3500"/>
              </a:lnSpc>
              <a:buSzPct val="90000"/>
              <a:buFont typeface="Courier New" panose="02070309020205020404" pitchFamily="49" charset="0"/>
              <a:buChar char="o"/>
              <a:defRPr>
                <a:latin typeface="+mj-lt"/>
                <a:ea typeface="+mj-ea"/>
                <a:cs typeface="+mj-cs"/>
                <a:sym typeface="Helvetica Neue Light"/>
              </a:defRPr>
            </a:pPr>
            <a:r>
              <a:rPr lang="en-GB" sz="2400">
                <a:latin typeface="Helvetica" panose="020B0604020202020204" pitchFamily="34" charset="0"/>
                <a:cs typeface="Helvetica" panose="020B0604020202020204" pitchFamily="34" charset="0"/>
              </a:rPr>
              <a:t>can lead to incorrectly estimating binding affinities or protein local or collective dynamics.</a:t>
            </a:r>
            <a:endParaRPr sz="240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700056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Title 1"/>
          <p:cNvSpPr txBox="1">
            <a:spLocks noGrp="1"/>
          </p:cNvSpPr>
          <p:nvPr>
            <p:ph type="title"/>
          </p:nvPr>
        </p:nvSpPr>
        <p:spPr>
          <a:xfrm>
            <a:off x="1399530" y="468316"/>
            <a:ext cx="9392940" cy="590778"/>
          </a:xfrm>
          <a:prstGeom prst="rect">
            <a:avLst/>
          </a:prstGeom>
        </p:spPr>
        <p:txBody>
          <a:bodyPr>
            <a:noAutofit/>
          </a:bodyPr>
          <a:lstStyle>
            <a:lvl1pPr defTabSz="1719072">
              <a:defRPr sz="5640"/>
            </a:lvl1pPr>
          </a:lstStyle>
          <a:p>
            <a:pPr algn="ctr"/>
            <a:r>
              <a:rPr sz="4000" dirty="0"/>
              <a:t>Amino acids that need protonation state consideration</a:t>
            </a:r>
          </a:p>
        </p:txBody>
      </p:sp>
      <p:graphicFrame>
        <p:nvGraphicFramePr>
          <p:cNvPr id="304" name="Table 1"/>
          <p:cNvGraphicFramePr/>
          <p:nvPr/>
        </p:nvGraphicFramePr>
        <p:xfrm>
          <a:off x="1917135" y="1908471"/>
          <a:ext cx="8379390" cy="3749408"/>
        </p:xfrm>
        <a:graphic>
          <a:graphicData uri="http://schemas.openxmlformats.org/drawingml/2006/table">
            <a:tbl>
              <a:tblPr bandRow="1"/>
              <a:tblGrid>
                <a:gridCol w="19763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596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669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764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68676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2000">
                          <a:solidFill>
                            <a:srgbClr val="FFFFFF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  <a:sym typeface="Franklin Gothic Book"/>
                        </a:rPr>
                        <a:t>Amino acid</a:t>
                      </a:r>
                    </a:p>
                  </a:txBody>
                  <a:tcPr marL="60960" marR="60960" marT="30480" marB="30480" horzOverflow="overflow"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2000">
                          <a:solidFill>
                            <a:srgbClr val="FFFFFF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  <a:sym typeface="Franklin Gothic Book"/>
                        </a:rPr>
                        <a:t>pKa</a:t>
                      </a:r>
                    </a:p>
                  </a:txBody>
                  <a:tcPr marL="60960" marR="60960" marT="30480" marB="30480" horzOverflow="overflow"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2000">
                          <a:solidFill>
                            <a:srgbClr val="FFFFFF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  <a:sym typeface="Franklin Gothic Book"/>
                        </a:rPr>
                        <a:t>options</a:t>
                      </a:r>
                    </a:p>
                  </a:txBody>
                  <a:tcPr marL="60960" marR="60960" marT="30480" marB="30480" horzOverflow="overflow"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2000" dirty="0">
                          <a:solidFill>
                            <a:srgbClr val="FFFFFF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  <a:sym typeface="Franklin Gothic Book"/>
                        </a:rPr>
                        <a:t>Significance*</a:t>
                      </a:r>
                    </a:p>
                  </a:txBody>
                  <a:tcPr marL="60960" marR="60960" marT="30480" marB="30480" horzOverflow="overflow"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8676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2000">
                          <a:latin typeface="Helvetica" panose="020B0604020202020204" pitchFamily="34" charset="0"/>
                          <a:cs typeface="Helvetica" panose="020B0604020202020204" pitchFamily="34" charset="0"/>
                          <a:sym typeface="Franklin Gothic Book"/>
                        </a:rPr>
                        <a:t>Aspartic acid</a:t>
                      </a:r>
                    </a:p>
                  </a:txBody>
                  <a:tcPr marL="60960" marR="60960" marT="30480" marB="30480" horzOverflow="overflow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2000">
                          <a:latin typeface="Helvetica" panose="020B0604020202020204" pitchFamily="34" charset="0"/>
                          <a:cs typeface="Helvetica" panose="020B0604020202020204" pitchFamily="34" charset="0"/>
                          <a:sym typeface="Franklin Gothic Book"/>
                        </a:rPr>
                        <a:t>3.65</a:t>
                      </a:r>
                    </a:p>
                  </a:txBody>
                  <a:tcPr marL="60960" marR="60960" marT="30480" marB="30480" horzOverflow="overflow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3500">
                          <a:sym typeface="Franklin Gothic Book"/>
                        </a:defRPr>
                      </a:pPr>
                      <a:r>
                        <a:rPr lang="en-GB" sz="20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–</a:t>
                      </a:r>
                      <a:r>
                        <a:rPr sz="20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COOH instead of COO</a:t>
                      </a:r>
                      <a:r>
                        <a:rPr sz="2000" baseline="31999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-</a:t>
                      </a:r>
                      <a:r>
                        <a:rPr sz="20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?</a:t>
                      </a:r>
                    </a:p>
                  </a:txBody>
                  <a:tcPr marL="60960" marR="60960" marT="30480" marB="30480" horzOverflow="overflow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2000">
                          <a:latin typeface="Helvetica" panose="020B0604020202020204" pitchFamily="34" charset="0"/>
                          <a:cs typeface="Helvetica" panose="020B0604020202020204" pitchFamily="34" charset="0"/>
                          <a:sym typeface="Franklin Gothic Book"/>
                        </a:rPr>
                        <a:t>possible</a:t>
                      </a:r>
                    </a:p>
                  </a:txBody>
                  <a:tcPr marL="60960" marR="60960" marT="30480" marB="30480" horzOverflow="overflow"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8676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2000">
                          <a:latin typeface="Helvetica" panose="020B0604020202020204" pitchFamily="34" charset="0"/>
                          <a:cs typeface="Helvetica" panose="020B0604020202020204" pitchFamily="34" charset="0"/>
                          <a:sym typeface="Franklin Gothic Book"/>
                        </a:rPr>
                        <a:t>Glutamic acid</a:t>
                      </a:r>
                    </a:p>
                  </a:txBody>
                  <a:tcPr marL="60960" marR="60960" marT="30480" marB="30480" horzOverflow="overflow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2000">
                          <a:latin typeface="Helvetica" panose="020B0604020202020204" pitchFamily="34" charset="0"/>
                          <a:cs typeface="Helvetica" panose="020B0604020202020204" pitchFamily="34" charset="0"/>
                          <a:sym typeface="Franklin Gothic Book"/>
                        </a:rPr>
                        <a:t>4.25</a:t>
                      </a:r>
                    </a:p>
                  </a:txBody>
                  <a:tcPr marL="60960" marR="60960" marT="30480" marB="30480" horzOverflow="overflow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3500">
                          <a:sym typeface="Franklin Gothic Book"/>
                        </a:defRPr>
                      </a:pPr>
                      <a:r>
                        <a:rPr lang="en-GB" sz="20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–</a:t>
                      </a:r>
                      <a:r>
                        <a:rPr sz="20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COOH instead of COO</a:t>
                      </a:r>
                      <a:r>
                        <a:rPr sz="2000" baseline="31999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-</a:t>
                      </a:r>
                      <a:r>
                        <a:rPr sz="20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?</a:t>
                      </a:r>
                    </a:p>
                  </a:txBody>
                  <a:tcPr marL="60960" marR="60960" marT="30480" marB="30480" horzOverflow="overflow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2000">
                          <a:latin typeface="Helvetica" panose="020B0604020202020204" pitchFamily="34" charset="0"/>
                          <a:cs typeface="Helvetica" panose="020B0604020202020204" pitchFamily="34" charset="0"/>
                          <a:sym typeface="Franklin Gothic Book"/>
                        </a:rPr>
                        <a:t>possible</a:t>
                      </a:r>
                    </a:p>
                  </a:txBody>
                  <a:tcPr marL="60960" marR="60960" marT="30480" marB="30480" horzOverflow="overflow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8676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2000">
                          <a:latin typeface="Helvetica" panose="020B0604020202020204" pitchFamily="34" charset="0"/>
                          <a:cs typeface="Helvetica" panose="020B0604020202020204" pitchFamily="34" charset="0"/>
                          <a:sym typeface="Franklin Gothic Book"/>
                        </a:rPr>
                        <a:t>Histidine</a:t>
                      </a:r>
                    </a:p>
                  </a:txBody>
                  <a:tcPr marL="60960" marR="60960" marT="30480" marB="30480" horzOverflow="overflow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2000">
                          <a:latin typeface="Helvetica" panose="020B0604020202020204" pitchFamily="34" charset="0"/>
                          <a:cs typeface="Helvetica" panose="020B0604020202020204" pitchFamily="34" charset="0"/>
                          <a:sym typeface="Franklin Gothic Book"/>
                        </a:rPr>
                        <a:t>6.00</a:t>
                      </a:r>
                    </a:p>
                  </a:txBody>
                  <a:tcPr marL="60960" marR="60960" marT="30480" marB="30480" horzOverflow="overflow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2000">
                          <a:latin typeface="Helvetica" panose="020B0604020202020204" pitchFamily="34" charset="0"/>
                          <a:cs typeface="Helvetica" panose="020B0604020202020204" pitchFamily="34" charset="0"/>
                          <a:sym typeface="Franklin Gothic Book"/>
                        </a:rPr>
                        <a:t>protonated instead of neutral?</a:t>
                      </a:r>
                    </a:p>
                  </a:txBody>
                  <a:tcPr marL="60960" marR="60960" marT="30480" marB="30480" horzOverflow="overflow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2000">
                          <a:latin typeface="Helvetica" panose="020B0604020202020204" pitchFamily="34" charset="0"/>
                          <a:cs typeface="Helvetica" panose="020B0604020202020204" pitchFamily="34" charset="0"/>
                          <a:sym typeface="Franklin Gothic Book"/>
                        </a:rPr>
                        <a:t>very possible</a:t>
                      </a:r>
                    </a:p>
                  </a:txBody>
                  <a:tcPr marL="60960" marR="60960" marT="30480" marB="30480" horzOverflow="overflow"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8676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2000">
                          <a:latin typeface="Helvetica" panose="020B0604020202020204" pitchFamily="34" charset="0"/>
                          <a:cs typeface="Helvetica" panose="020B0604020202020204" pitchFamily="34" charset="0"/>
                          <a:sym typeface="Franklin Gothic Book"/>
                        </a:rPr>
                        <a:t>Cysteine</a:t>
                      </a:r>
                    </a:p>
                  </a:txBody>
                  <a:tcPr marL="60960" marR="60960" marT="30480" marB="30480" horzOverflow="overflow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2000">
                          <a:latin typeface="Helvetica" panose="020B0604020202020204" pitchFamily="34" charset="0"/>
                          <a:cs typeface="Helvetica" panose="020B0604020202020204" pitchFamily="34" charset="0"/>
                          <a:sym typeface="Franklin Gothic Book"/>
                        </a:rPr>
                        <a:t>8.18</a:t>
                      </a:r>
                    </a:p>
                  </a:txBody>
                  <a:tcPr marL="60960" marR="60960" marT="30480" marB="30480" horzOverflow="overflow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3500">
                          <a:sym typeface="Franklin Gothic Book"/>
                        </a:defRPr>
                      </a:pPr>
                      <a:r>
                        <a:rPr lang="en-GB" sz="20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–</a:t>
                      </a:r>
                      <a:r>
                        <a:rPr sz="20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S</a:t>
                      </a:r>
                      <a:r>
                        <a:rPr sz="2000" baseline="31999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-</a:t>
                      </a:r>
                      <a:r>
                        <a:rPr sz="20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 instead of SH?</a:t>
                      </a:r>
                    </a:p>
                  </a:txBody>
                  <a:tcPr marL="60960" marR="60960" marT="30480" marB="30480" horzOverflow="overflow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2000">
                          <a:latin typeface="Helvetica" panose="020B0604020202020204" pitchFamily="34" charset="0"/>
                          <a:cs typeface="Helvetica" panose="020B0604020202020204" pitchFamily="34" charset="0"/>
                          <a:sym typeface="Franklin Gothic Book"/>
                        </a:rPr>
                        <a:t>very possible</a:t>
                      </a:r>
                    </a:p>
                  </a:txBody>
                  <a:tcPr marL="60960" marR="60960" marT="30480" marB="30480" horzOverflow="overflow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8676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2000">
                          <a:latin typeface="Helvetica" panose="020B0604020202020204" pitchFamily="34" charset="0"/>
                          <a:cs typeface="Helvetica" panose="020B0604020202020204" pitchFamily="34" charset="0"/>
                          <a:sym typeface="Franklin Gothic Book"/>
                        </a:rPr>
                        <a:t>Tyrosine</a:t>
                      </a:r>
                    </a:p>
                  </a:txBody>
                  <a:tcPr marL="60960" marR="60960" marT="30480" marB="30480" horzOverflow="overflow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2000">
                          <a:latin typeface="Helvetica" panose="020B0604020202020204" pitchFamily="34" charset="0"/>
                          <a:cs typeface="Helvetica" panose="020B0604020202020204" pitchFamily="34" charset="0"/>
                          <a:sym typeface="Franklin Gothic Book"/>
                        </a:rPr>
                        <a:t>10.07</a:t>
                      </a:r>
                    </a:p>
                  </a:txBody>
                  <a:tcPr marL="60960" marR="60960" marT="30480" marB="30480" horzOverflow="overflow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3500">
                          <a:sym typeface="Franklin Gothic Book"/>
                        </a:defRPr>
                      </a:pPr>
                      <a:r>
                        <a:rPr lang="en-GB" sz="20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–</a:t>
                      </a:r>
                      <a:r>
                        <a:rPr sz="20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O</a:t>
                      </a:r>
                      <a:r>
                        <a:rPr sz="2000" baseline="31999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-</a:t>
                      </a:r>
                      <a:r>
                        <a:rPr sz="20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 instead of OH?</a:t>
                      </a:r>
                    </a:p>
                  </a:txBody>
                  <a:tcPr marL="60960" marR="60960" marT="30480" marB="30480" horzOverflow="overflow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2000">
                          <a:latin typeface="Helvetica" panose="020B0604020202020204" pitchFamily="34" charset="0"/>
                          <a:cs typeface="Helvetica" panose="020B0604020202020204" pitchFamily="34" charset="0"/>
                          <a:sym typeface="Franklin Gothic Book"/>
                        </a:rPr>
                        <a:t>possible</a:t>
                      </a:r>
                    </a:p>
                  </a:txBody>
                  <a:tcPr marL="60960" marR="60960" marT="30480" marB="30480" horzOverflow="overflow"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68676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2000" dirty="0">
                          <a:latin typeface="Helvetica" panose="020B0604020202020204" pitchFamily="34" charset="0"/>
                          <a:cs typeface="Helvetica" panose="020B0604020202020204" pitchFamily="34" charset="0"/>
                          <a:sym typeface="Franklin Gothic Book"/>
                        </a:rPr>
                        <a:t>Lysine</a:t>
                      </a:r>
                    </a:p>
                  </a:txBody>
                  <a:tcPr marL="60960" marR="60960" marT="30480" marB="30480" horzOverflow="overflow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2000">
                          <a:latin typeface="Helvetica" panose="020B0604020202020204" pitchFamily="34" charset="0"/>
                          <a:cs typeface="Helvetica" panose="020B0604020202020204" pitchFamily="34" charset="0"/>
                          <a:sym typeface="Franklin Gothic Book"/>
                        </a:rPr>
                        <a:t>10.53</a:t>
                      </a:r>
                    </a:p>
                  </a:txBody>
                  <a:tcPr marL="60960" marR="60960" marT="30480" marB="30480" horzOverflow="overflow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3500">
                          <a:sym typeface="Franklin Gothic Book"/>
                        </a:defRPr>
                      </a:pPr>
                      <a:r>
                        <a:rPr sz="20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–NH</a:t>
                      </a:r>
                      <a:r>
                        <a:rPr sz="2000" baseline="-5999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2 </a:t>
                      </a:r>
                      <a:r>
                        <a:rPr sz="20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instead of NH</a:t>
                      </a:r>
                      <a:r>
                        <a:rPr sz="2000" baseline="-5999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3</a:t>
                      </a:r>
                      <a:r>
                        <a:rPr sz="2000" baseline="31999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+</a:t>
                      </a:r>
                      <a:r>
                        <a:rPr sz="20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?</a:t>
                      </a:r>
                    </a:p>
                  </a:txBody>
                  <a:tcPr marL="60960" marR="60960" marT="30480" marB="30480" horzOverflow="overflow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2000">
                          <a:latin typeface="Helvetica" panose="020B0604020202020204" pitchFamily="34" charset="0"/>
                          <a:cs typeface="Helvetica" panose="020B0604020202020204" pitchFamily="34" charset="0"/>
                          <a:sym typeface="Franklin Gothic Book"/>
                        </a:rPr>
                        <a:t>possible</a:t>
                      </a:r>
                    </a:p>
                  </a:txBody>
                  <a:tcPr marL="60960" marR="60960" marT="30480" marB="30480" horzOverflow="overflow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68676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2000">
                          <a:latin typeface="Helvetica" panose="020B0604020202020204" pitchFamily="34" charset="0"/>
                          <a:cs typeface="Helvetica" panose="020B0604020202020204" pitchFamily="34" charset="0"/>
                          <a:sym typeface="Franklin Gothic Book"/>
                        </a:rPr>
                        <a:t>Arginine</a:t>
                      </a:r>
                    </a:p>
                  </a:txBody>
                  <a:tcPr marL="60960" marR="60960" marT="30480" marB="30480" horzOverflow="overflow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2000">
                          <a:latin typeface="Helvetica" panose="020B0604020202020204" pitchFamily="34" charset="0"/>
                          <a:cs typeface="Helvetica" panose="020B0604020202020204" pitchFamily="34" charset="0"/>
                          <a:sym typeface="Franklin Gothic Book"/>
                        </a:rPr>
                        <a:t>12.48</a:t>
                      </a:r>
                    </a:p>
                  </a:txBody>
                  <a:tcPr marL="60960" marR="60960" marT="30480" marB="30480" horzOverflow="overflow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2000">
                          <a:latin typeface="Helvetica" panose="020B0604020202020204" pitchFamily="34" charset="0"/>
                          <a:cs typeface="Helvetica" panose="020B0604020202020204" pitchFamily="34" charset="0"/>
                          <a:sym typeface="Franklin Gothic Book"/>
                        </a:rPr>
                        <a:t>neutral instead of protonated?</a:t>
                      </a:r>
                    </a:p>
                  </a:txBody>
                  <a:tcPr marL="60960" marR="60960" marT="30480" marB="30480" horzOverflow="overflow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2000" dirty="0">
                          <a:latin typeface="Helvetica" panose="020B0604020202020204" pitchFamily="34" charset="0"/>
                          <a:cs typeface="Helvetica" panose="020B0604020202020204" pitchFamily="34" charset="0"/>
                          <a:sym typeface="Franklin Gothic Book"/>
                        </a:rPr>
                        <a:t>unlikely</a:t>
                      </a:r>
                    </a:p>
                  </a:txBody>
                  <a:tcPr marL="60960" marR="60960" marT="30480" marB="30480" horzOverflow="overflow"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05" name="*for a simulation around physiological pH"/>
          <p:cNvSpPr txBox="1"/>
          <p:nvPr/>
        </p:nvSpPr>
        <p:spPr>
          <a:xfrm>
            <a:off x="2516620" y="6003248"/>
            <a:ext cx="4902304" cy="593176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tIns="45720" bIns="45720">
            <a:spAutoFit/>
          </a:bodyPr>
          <a:lstStyle>
            <a:lvl1pPr defTabSz="457200">
              <a:lnSpc>
                <a:spcPts val="4600"/>
              </a:lnSpc>
              <a:defRPr sz="30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rPr sz="2000">
                <a:latin typeface="Helvetica" panose="020B0604020202020204" pitchFamily="34" charset="0"/>
                <a:cs typeface="Helvetica" panose="020B0604020202020204" pitchFamily="34" charset="0"/>
              </a:rPr>
              <a:t>*</a:t>
            </a:r>
            <a:r>
              <a:rPr lang="en-GB" sz="200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sz="2000">
                <a:latin typeface="Helvetica" panose="020B0604020202020204" pitchFamily="34" charset="0"/>
                <a:cs typeface="Helvetica" panose="020B0604020202020204" pitchFamily="34" charset="0"/>
              </a:rPr>
              <a:t>for a simulation around physiological pH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E09C47E-BB66-872B-6736-49491E18C2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719" y="1682266"/>
            <a:ext cx="3462132" cy="3451889"/>
          </a:xfrm>
          <a:prstGeom prst="rect">
            <a:avLst/>
          </a:prstGeom>
        </p:spPr>
      </p:pic>
      <p:sp>
        <p:nvSpPr>
          <p:cNvPr id="3" name="Titolo 2">
            <a:extLst>
              <a:ext uri="{FF2B5EF4-FFF2-40B4-BE49-F238E27FC236}">
                <a16:creationId xmlns:a16="http://schemas.microsoft.com/office/drawing/2014/main" id="{1B8213AC-4075-485D-BF37-34CF8D813F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4565" y="788479"/>
            <a:ext cx="10417791" cy="924574"/>
          </a:xfrm>
        </p:spPr>
        <p:txBody>
          <a:bodyPr>
            <a:normAutofit/>
          </a:bodyPr>
          <a:lstStyle/>
          <a:p>
            <a:r>
              <a:rPr lang="it-CH" sz="5400" b="1" dirty="0">
                <a:solidFill>
                  <a:schemeClr val="accent1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Simulation of Biomolecules</a:t>
            </a:r>
          </a:p>
        </p:txBody>
      </p:sp>
      <p:sp>
        <p:nvSpPr>
          <p:cNvPr id="7" name="Titolo 2">
            <a:extLst>
              <a:ext uri="{FF2B5EF4-FFF2-40B4-BE49-F238E27FC236}">
                <a16:creationId xmlns:a16="http://schemas.microsoft.com/office/drawing/2014/main" id="{546A9582-F5B5-4A1E-8F6B-4D6A9B204D08}"/>
              </a:ext>
            </a:extLst>
          </p:cNvPr>
          <p:cNvSpPr txBox="1">
            <a:spLocks/>
          </p:cNvSpPr>
          <p:nvPr/>
        </p:nvSpPr>
        <p:spPr>
          <a:xfrm>
            <a:off x="1116838" y="1917377"/>
            <a:ext cx="10417791" cy="129539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i="0" kern="1200">
                <a:solidFill>
                  <a:schemeClr val="accent3">
                    <a:lumMod val="50000"/>
                  </a:schemeClr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it-CH" sz="3800" dirty="0">
                <a:solidFill>
                  <a:schemeClr val="accent1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Setting up a protein</a:t>
            </a:r>
          </a:p>
          <a:p>
            <a:pPr>
              <a:lnSpc>
                <a:spcPct val="100000"/>
              </a:lnSpc>
            </a:pPr>
            <a:r>
              <a:rPr lang="it-CH" sz="3800" dirty="0">
                <a:solidFill>
                  <a:schemeClr val="accent1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simulation</a:t>
            </a:r>
          </a:p>
        </p:txBody>
      </p:sp>
      <p:pic>
        <p:nvPicPr>
          <p:cNvPr id="8" name="Image" descr="Image">
            <a:extLst>
              <a:ext uri="{FF2B5EF4-FFF2-40B4-BE49-F238E27FC236}">
                <a16:creationId xmlns:a16="http://schemas.microsoft.com/office/drawing/2014/main" id="{4991B11A-15F0-CD61-DE76-7993951A4E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34819" y="2067558"/>
            <a:ext cx="3055972" cy="2731749"/>
          </a:xfrm>
          <a:prstGeom prst="rect">
            <a:avLst/>
          </a:prstGeom>
          <a:ln w="12700">
            <a:miter lim="400000"/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4F1B2BD-9C92-C622-30C5-15B42DCEB5C5}"/>
              </a:ext>
            </a:extLst>
          </p:cNvPr>
          <p:cNvSpPr txBox="1"/>
          <p:nvPr/>
        </p:nvSpPr>
        <p:spPr>
          <a:xfrm>
            <a:off x="4154481" y="3362950"/>
            <a:ext cx="437067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CH" sz="2800" dirty="0"/>
              <a:t>Delivered by</a:t>
            </a:r>
            <a:r>
              <a:rPr lang="it-CH" sz="2800" b="1" dirty="0"/>
              <a:t> Tim Spankie</a:t>
            </a:r>
          </a:p>
          <a:p>
            <a:pPr algn="ctr"/>
            <a:r>
              <a:rPr lang="it-CH" sz="2800" dirty="0"/>
              <a:t>University of Edinburgh</a:t>
            </a:r>
          </a:p>
          <a:p>
            <a:pPr algn="ctr"/>
            <a:r>
              <a:rPr lang="it-CH" sz="2800" dirty="0"/>
              <a:t>January 2025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6BE73E4-BDAE-E6BF-9DEB-5495FDC313F1}"/>
              </a:ext>
            </a:extLst>
          </p:cNvPr>
          <p:cNvSpPr txBox="1"/>
          <p:nvPr/>
        </p:nvSpPr>
        <p:spPr>
          <a:xfrm>
            <a:off x="92529" y="5987924"/>
            <a:ext cx="1200694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it-CH" sz="2000" dirty="0"/>
              <a:t>Based on content from a ten-hour series </a:t>
            </a:r>
          </a:p>
          <a:p>
            <a:pPr>
              <a:lnSpc>
                <a:spcPct val="100000"/>
              </a:lnSpc>
            </a:pPr>
            <a:r>
              <a:rPr lang="it-CH" sz="2000" dirty="0"/>
              <a:t>by Matteo Degiacomi (</a:t>
            </a:r>
            <a:r>
              <a:rPr lang="it-CH" sz="2000" u="sng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matteo.degiacomi@ed.ac.uk</a:t>
            </a:r>
            <a:r>
              <a:rPr lang="it-CH" sz="2000" u="sng" dirty="0"/>
              <a:t>) </a:t>
            </a:r>
            <a:r>
              <a:rPr lang="it-CH" sz="2000" dirty="0"/>
              <a:t>and  Antonia Mey (</a:t>
            </a:r>
            <a:r>
              <a:rPr lang="it-CH" sz="2000" u="sng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antonia.mey@ed.ac.uk</a:t>
            </a:r>
            <a:r>
              <a:rPr lang="it-CH" sz="2000" u="sng" dirty="0"/>
              <a:t>) </a:t>
            </a:r>
            <a:endParaRPr lang="it-CH" sz="2000" dirty="0"/>
          </a:p>
        </p:txBody>
      </p:sp>
    </p:spTree>
    <p:extLst>
      <p:ext uri="{BB962C8B-B14F-4D97-AF65-F5344CB8AC3E}">
        <p14:creationId xmlns:p14="http://schemas.microsoft.com/office/powerpoint/2010/main" val="1678195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Title 1"/>
          <p:cNvSpPr txBox="1">
            <a:spLocks noGrp="1"/>
          </p:cNvSpPr>
          <p:nvPr>
            <p:ph type="title"/>
          </p:nvPr>
        </p:nvSpPr>
        <p:spPr>
          <a:xfrm>
            <a:off x="838200" y="285200"/>
            <a:ext cx="10515600" cy="558506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1609344">
              <a:defRPr sz="6160"/>
            </a:lvl1pPr>
          </a:lstStyle>
          <a:p>
            <a:r>
              <a:rPr sz="4000"/>
              <a:t>A typical workflow for molecular dynamics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AEBCF945-4FCD-5223-1F21-6BAE170E3D96}"/>
              </a:ext>
            </a:extLst>
          </p:cNvPr>
          <p:cNvGrpSpPr/>
          <p:nvPr/>
        </p:nvGrpSpPr>
        <p:grpSpPr>
          <a:xfrm>
            <a:off x="6224130" y="1148439"/>
            <a:ext cx="3558041" cy="5057555"/>
            <a:chOff x="12448259" y="2296877"/>
            <a:chExt cx="7116082" cy="10115110"/>
          </a:xfrm>
        </p:grpSpPr>
        <p:pic>
          <p:nvPicPr>
            <p:cNvPr id="3" name="Screenshot 2023-07-22 at 12.00.43.png" descr="Screenshot 2023-07-22 at 12.00.43.png">
              <a:extLst>
                <a:ext uri="{FF2B5EF4-FFF2-40B4-BE49-F238E27FC236}">
                  <a16:creationId xmlns:a16="http://schemas.microsoft.com/office/drawing/2014/main" id="{7C5CA653-F4B6-A58D-75FC-38F12E905B9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902329" y="3752575"/>
              <a:ext cx="6096002" cy="850902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4" name="Getting your protein structure">
              <a:extLst>
                <a:ext uri="{FF2B5EF4-FFF2-40B4-BE49-F238E27FC236}">
                  <a16:creationId xmlns:a16="http://schemas.microsoft.com/office/drawing/2014/main" id="{C7F761A5-C23E-C879-09A5-CCEFA347563C}"/>
                </a:ext>
              </a:extLst>
            </p:cNvPr>
            <p:cNvSpPr txBox="1"/>
            <p:nvPr/>
          </p:nvSpPr>
          <p:spPr>
            <a:xfrm>
              <a:off x="12584023" y="2443321"/>
              <a:ext cx="6732614" cy="71814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none" lIns="25400" tIns="25400" rIns="25400" bIns="25400" anchor="ctr">
              <a:spAutoFit/>
            </a:bodyPr>
            <a:lstStyle>
              <a:lvl1pPr>
                <a:defRPr sz="4000"/>
              </a:lvl1pPr>
            </a:lstStyle>
            <a:p>
              <a:pPr algn="ctr"/>
              <a:r>
                <a:rPr sz="2000">
                  <a:latin typeface="Helvetica" panose="020B0604020202020204" pitchFamily="34" charset="0"/>
                  <a:cs typeface="Helvetica" panose="020B0604020202020204" pitchFamily="34" charset="0"/>
                </a:rPr>
                <a:t>Getting your protein structure</a:t>
              </a:r>
            </a:p>
          </p:txBody>
        </p:sp>
        <p:pic>
          <p:nvPicPr>
            <p:cNvPr id="5" name="Image" descr="Image">
              <a:extLst>
                <a:ext uri="{FF2B5EF4-FFF2-40B4-BE49-F238E27FC236}">
                  <a16:creationId xmlns:a16="http://schemas.microsoft.com/office/drawing/2014/main" id="{85546E2B-1310-EC62-2896-0948AA791C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121529" y="5035335"/>
              <a:ext cx="3657602" cy="1003302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6" name="Screenshot 2023-07-22 at 12.02.12.png" descr="Screenshot 2023-07-22 at 12.02.12.png">
              <a:extLst>
                <a:ext uri="{FF2B5EF4-FFF2-40B4-BE49-F238E27FC236}">
                  <a16:creationId xmlns:a16="http://schemas.microsoft.com/office/drawing/2014/main" id="{EA86F2C9-2098-3FCF-C13A-AED47D386C0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381879" y="9238375"/>
              <a:ext cx="3136902" cy="1016002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7" name="Getting ligands/co-factors">
              <a:extLst>
                <a:ext uri="{FF2B5EF4-FFF2-40B4-BE49-F238E27FC236}">
                  <a16:creationId xmlns:a16="http://schemas.microsoft.com/office/drawing/2014/main" id="{73FB2A37-FE88-34FA-3FA1-F3228DC2E78D}"/>
                </a:ext>
              </a:extLst>
            </p:cNvPr>
            <p:cNvSpPr txBox="1"/>
            <p:nvPr/>
          </p:nvSpPr>
          <p:spPr>
            <a:xfrm>
              <a:off x="12994391" y="8128467"/>
              <a:ext cx="5911876" cy="71814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none" lIns="25400" tIns="25400" rIns="25400" bIns="25400" anchor="ctr">
              <a:spAutoFit/>
            </a:bodyPr>
            <a:lstStyle>
              <a:lvl1pPr>
                <a:defRPr sz="4000"/>
              </a:lvl1pPr>
            </a:lstStyle>
            <a:p>
              <a:pPr algn="ctr"/>
              <a:r>
                <a:rPr sz="2000">
                  <a:latin typeface="Helvetica" panose="020B0604020202020204" pitchFamily="34" charset="0"/>
                  <a:cs typeface="Helvetica" panose="020B0604020202020204" pitchFamily="34" charset="0"/>
                </a:rPr>
                <a:t>Getting ligands/co-factors</a:t>
              </a:r>
            </a:p>
          </p:txBody>
        </p:sp>
        <p:pic>
          <p:nvPicPr>
            <p:cNvPr id="8" name="Image" descr="Image">
              <a:extLst>
                <a:ext uri="{FF2B5EF4-FFF2-40B4-BE49-F238E27FC236}">
                  <a16:creationId xmlns:a16="http://schemas.microsoft.com/office/drawing/2014/main" id="{6824E37A-8E49-0F76-51C0-76A775FAC5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121529" y="10650627"/>
              <a:ext cx="3657602" cy="1003302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9" name="Rectangle">
              <a:extLst>
                <a:ext uri="{FF2B5EF4-FFF2-40B4-BE49-F238E27FC236}">
                  <a16:creationId xmlns:a16="http://schemas.microsoft.com/office/drawing/2014/main" id="{0BC2DCCB-F1CD-CA54-CF6D-FE42CB63A9FC}"/>
                </a:ext>
              </a:extLst>
            </p:cNvPr>
            <p:cNvSpPr/>
            <p:nvPr/>
          </p:nvSpPr>
          <p:spPr>
            <a:xfrm>
              <a:off x="12448259" y="2296877"/>
              <a:ext cx="7116082" cy="10115110"/>
            </a:xfrm>
            <a:prstGeom prst="rect">
              <a:avLst/>
            </a:prstGeom>
            <a:ln w="63500">
              <a:solidFill>
                <a:srgbClr val="011993"/>
              </a:solidFill>
            </a:ln>
          </p:spPr>
          <p:txBody>
            <a:bodyPr lIns="0" tIns="0" rIns="0" bIns="0" anchor="ctr"/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</p:grpSp>
      <p:sp>
        <p:nvSpPr>
          <p:cNvPr id="11" name="Get protein structure">
            <a:extLst>
              <a:ext uri="{FF2B5EF4-FFF2-40B4-BE49-F238E27FC236}">
                <a16:creationId xmlns:a16="http://schemas.microsoft.com/office/drawing/2014/main" id="{08B3C577-02F8-C0CD-17D8-1D74DD01B35B}"/>
              </a:ext>
            </a:extLst>
          </p:cNvPr>
          <p:cNvSpPr/>
          <p:nvPr/>
        </p:nvSpPr>
        <p:spPr>
          <a:xfrm>
            <a:off x="1881815" y="1133202"/>
            <a:ext cx="1656565" cy="520234"/>
          </a:xfrm>
          <a:prstGeom prst="rect">
            <a:avLst/>
          </a:prstGeom>
          <a:solidFill>
            <a:srgbClr val="213868"/>
          </a:solidFill>
          <a:ln w="12700">
            <a:miter lim="400000"/>
          </a:ln>
          <a:effectLst>
            <a:outerShdw blurRad="12700" dir="5400000" rotWithShape="0">
              <a:srgbClr val="000000">
                <a:alpha val="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14878" tIns="14878" rIns="14878" bIns="14878" anchor="ctr"/>
          <a:lstStyle>
            <a:lvl1pPr defTabSz="1300479">
              <a:defRPr b="0">
                <a:solidFill>
                  <a:srgbClr val="FFFFFF"/>
                </a:solidFill>
              </a:defRPr>
            </a:lvl1pPr>
          </a:lstStyle>
          <a:p>
            <a:pPr algn="ctr"/>
            <a:r>
              <a:rPr sz="2000">
                <a:latin typeface="Helvetica" panose="020B0604020202020204" pitchFamily="34" charset="0"/>
                <a:cs typeface="Helvetica" panose="020B0604020202020204" pitchFamily="34" charset="0"/>
              </a:rPr>
              <a:t>Get protein structure</a:t>
            </a:r>
          </a:p>
        </p:txBody>
      </p:sp>
      <p:sp>
        <p:nvSpPr>
          <p:cNvPr id="12" name="Prep for simulation">
            <a:extLst>
              <a:ext uri="{FF2B5EF4-FFF2-40B4-BE49-F238E27FC236}">
                <a16:creationId xmlns:a16="http://schemas.microsoft.com/office/drawing/2014/main" id="{BDBAB9B0-495C-50AE-E370-5F1195EF1700}"/>
              </a:ext>
            </a:extLst>
          </p:cNvPr>
          <p:cNvSpPr/>
          <p:nvPr/>
        </p:nvSpPr>
        <p:spPr>
          <a:xfrm>
            <a:off x="1592692" y="2301871"/>
            <a:ext cx="2234811" cy="420201"/>
          </a:xfrm>
          <a:prstGeom prst="rect">
            <a:avLst/>
          </a:prstGeom>
          <a:solidFill>
            <a:srgbClr val="51A7F9"/>
          </a:solidFill>
          <a:ln w="12700">
            <a:miter lim="400000"/>
          </a:ln>
          <a:effectLst>
            <a:outerShdw blurRad="127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14878" tIns="14878" rIns="14878" bIns="14878" anchor="ctr"/>
          <a:lstStyle>
            <a:lvl1pPr defTabSz="1300479">
              <a:defRPr b="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algn="ctr"/>
            <a:r>
              <a:rPr sz="2000">
                <a:latin typeface="Helvetica" panose="020B0604020202020204" pitchFamily="34" charset="0"/>
                <a:cs typeface="Helvetica" panose="020B0604020202020204" pitchFamily="34" charset="0"/>
              </a:rPr>
              <a:t>Prep for simulation</a:t>
            </a:r>
          </a:p>
        </p:txBody>
      </p:sp>
      <p:sp>
        <p:nvSpPr>
          <p:cNvPr id="13" name="Run Simulation Protocol">
            <a:extLst>
              <a:ext uri="{FF2B5EF4-FFF2-40B4-BE49-F238E27FC236}">
                <a16:creationId xmlns:a16="http://schemas.microsoft.com/office/drawing/2014/main" id="{909A5702-6F77-2C1B-E17F-218D4D9B9D93}"/>
              </a:ext>
            </a:extLst>
          </p:cNvPr>
          <p:cNvSpPr/>
          <p:nvPr/>
        </p:nvSpPr>
        <p:spPr>
          <a:xfrm>
            <a:off x="1385146" y="4439143"/>
            <a:ext cx="2649902" cy="742220"/>
          </a:xfrm>
          <a:prstGeom prst="rect">
            <a:avLst/>
          </a:prstGeom>
          <a:solidFill>
            <a:srgbClr val="008F00"/>
          </a:solidFill>
          <a:ln w="12700">
            <a:solidFill>
              <a:srgbClr val="4F81BD">
                <a:alpha val="40112"/>
              </a:srgbClr>
            </a:solidFill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14878" tIns="14878" rIns="14878" bIns="14878" anchor="ctr"/>
          <a:lstStyle>
            <a:lvl1pPr defTabSz="1300479">
              <a:defRPr b="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algn="ctr"/>
            <a:r>
              <a:rPr sz="2000">
                <a:latin typeface="Helvetica" panose="020B0604020202020204" pitchFamily="34" charset="0"/>
                <a:cs typeface="Helvetica" panose="020B0604020202020204" pitchFamily="34" charset="0"/>
              </a:rPr>
              <a:t>Run Simulation Protocol</a:t>
            </a:r>
          </a:p>
        </p:txBody>
      </p:sp>
      <p:sp>
        <p:nvSpPr>
          <p:cNvPr id="14" name="Simulation Analysis">
            <a:extLst>
              <a:ext uri="{FF2B5EF4-FFF2-40B4-BE49-F238E27FC236}">
                <a16:creationId xmlns:a16="http://schemas.microsoft.com/office/drawing/2014/main" id="{402D5849-74E3-9F17-C7CD-05783EF06931}"/>
              </a:ext>
            </a:extLst>
          </p:cNvPr>
          <p:cNvSpPr/>
          <p:nvPr/>
        </p:nvSpPr>
        <p:spPr>
          <a:xfrm>
            <a:off x="1330726" y="5929832"/>
            <a:ext cx="2758743" cy="655996"/>
          </a:xfrm>
          <a:prstGeom prst="rect">
            <a:avLst/>
          </a:prstGeom>
          <a:solidFill>
            <a:srgbClr val="942193"/>
          </a:solidFill>
          <a:ln w="12700">
            <a:solidFill>
              <a:srgbClr val="4F81BD">
                <a:alpha val="40112"/>
              </a:srgbClr>
            </a:solidFill>
          </a:ln>
          <a:effectLst>
            <a:outerShdw blurRad="12700" dir="5400000" rotWithShape="0">
              <a:srgbClr val="000000"/>
            </a:outerShdw>
          </a:effectLst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14878" tIns="14878" rIns="14878" bIns="14878" anchor="ctr"/>
          <a:lstStyle>
            <a:lvl1pPr defTabSz="1300479">
              <a:defRPr b="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algn="ctr"/>
            <a:r>
              <a:rPr sz="2000">
                <a:latin typeface="Helvetica" panose="020B0604020202020204" pitchFamily="34" charset="0"/>
                <a:cs typeface="Helvetica" panose="020B0604020202020204" pitchFamily="34" charset="0"/>
              </a:rPr>
              <a:t>Simulation Analysis</a:t>
            </a:r>
          </a:p>
        </p:txBody>
      </p:sp>
      <p:sp>
        <p:nvSpPr>
          <p:cNvPr id="15" name="Line">
            <a:extLst>
              <a:ext uri="{FF2B5EF4-FFF2-40B4-BE49-F238E27FC236}">
                <a16:creationId xmlns:a16="http://schemas.microsoft.com/office/drawing/2014/main" id="{74E28ADC-FD82-4145-943A-C7211F4A7A93}"/>
              </a:ext>
            </a:extLst>
          </p:cNvPr>
          <p:cNvSpPr/>
          <p:nvPr/>
        </p:nvSpPr>
        <p:spPr>
          <a:xfrm>
            <a:off x="2710097" y="1762944"/>
            <a:ext cx="1" cy="429419"/>
          </a:xfrm>
          <a:prstGeom prst="line">
            <a:avLst/>
          </a:prstGeom>
          <a:ln w="38100">
            <a:solidFill>
              <a:srgbClr val="4F81BD">
                <a:alpha val="40000"/>
              </a:srgbClr>
            </a:solidFill>
            <a:tailEnd type="triangle"/>
          </a:ln>
          <a:effectLst>
            <a:outerShdw blurRad="12700" dir="5400000" rotWithShape="0">
              <a:srgbClr val="000000">
                <a:alpha val="38000"/>
              </a:srgbClr>
            </a:outerShdw>
          </a:effectLst>
        </p:spPr>
        <p:txBody>
          <a:bodyPr lIns="14878" tIns="14878" rIns="14878" bIns="14878"/>
          <a:lstStyle/>
          <a:p>
            <a:pPr defTabSz="650240">
              <a:defRPr sz="2400" b="0">
                <a:latin typeface="Calibri"/>
                <a:ea typeface="Calibri"/>
                <a:cs typeface="Calibri"/>
                <a:sym typeface="Calibri"/>
              </a:defRPr>
            </a:pPr>
            <a:endParaRPr sz="200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6" name="Line">
            <a:extLst>
              <a:ext uri="{FF2B5EF4-FFF2-40B4-BE49-F238E27FC236}">
                <a16:creationId xmlns:a16="http://schemas.microsoft.com/office/drawing/2014/main" id="{F77E4DD4-F39E-BE8A-B0D5-ED3DB8A122E9}"/>
              </a:ext>
            </a:extLst>
          </p:cNvPr>
          <p:cNvSpPr/>
          <p:nvPr/>
        </p:nvSpPr>
        <p:spPr>
          <a:xfrm>
            <a:off x="2710097" y="2831580"/>
            <a:ext cx="1" cy="429419"/>
          </a:xfrm>
          <a:prstGeom prst="line">
            <a:avLst/>
          </a:prstGeom>
          <a:ln w="38100">
            <a:solidFill>
              <a:srgbClr val="4F81BD">
                <a:alpha val="40000"/>
              </a:srgbClr>
            </a:solidFill>
            <a:tailEnd type="triangle"/>
          </a:ln>
          <a:effectLst>
            <a:outerShdw blurRad="12700" dir="5400000" rotWithShape="0">
              <a:srgbClr val="000000">
                <a:alpha val="38000"/>
              </a:srgbClr>
            </a:outerShdw>
          </a:effectLst>
        </p:spPr>
        <p:txBody>
          <a:bodyPr lIns="14878" tIns="14878" rIns="14878" bIns="14878"/>
          <a:lstStyle/>
          <a:p>
            <a:pPr defTabSz="650240">
              <a:defRPr sz="2400" b="0">
                <a:latin typeface="Calibri"/>
                <a:ea typeface="Calibri"/>
                <a:cs typeface="Calibri"/>
                <a:sym typeface="Calibri"/>
              </a:defRPr>
            </a:pPr>
            <a:endParaRPr sz="200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7" name="Simulation setup">
            <a:extLst>
              <a:ext uri="{FF2B5EF4-FFF2-40B4-BE49-F238E27FC236}">
                <a16:creationId xmlns:a16="http://schemas.microsoft.com/office/drawing/2014/main" id="{14038C00-80F2-0BB1-8A58-18673234F0D1}"/>
              </a:ext>
            </a:extLst>
          </p:cNvPr>
          <p:cNvSpPr/>
          <p:nvPr/>
        </p:nvSpPr>
        <p:spPr>
          <a:xfrm>
            <a:off x="1482629" y="3370507"/>
            <a:ext cx="2454937" cy="420201"/>
          </a:xfrm>
          <a:prstGeom prst="rect">
            <a:avLst/>
          </a:prstGeom>
          <a:solidFill>
            <a:srgbClr val="009193"/>
          </a:solidFill>
          <a:ln w="12700">
            <a:miter lim="400000"/>
          </a:ln>
          <a:effectLst>
            <a:outerShdw blurRad="12700" dir="5400000" rotWithShape="0">
              <a:srgbClr val="000000"/>
            </a:outerShdw>
          </a:effectLst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14878" tIns="14878" rIns="14878" bIns="14878" anchor="ctr"/>
          <a:lstStyle>
            <a:lvl1pPr defTabSz="1300479">
              <a:defRPr b="0">
                <a:solidFill>
                  <a:srgbClr val="FFFFFF"/>
                </a:solidFill>
              </a:defRPr>
            </a:lvl1pPr>
          </a:lstStyle>
          <a:p>
            <a:pPr algn="ctr"/>
            <a:r>
              <a:rPr sz="2000">
                <a:latin typeface="Helvetica" panose="020B0604020202020204" pitchFamily="34" charset="0"/>
                <a:cs typeface="Helvetica" panose="020B0604020202020204" pitchFamily="34" charset="0"/>
              </a:rPr>
              <a:t>Simulation setup</a:t>
            </a:r>
          </a:p>
        </p:txBody>
      </p:sp>
      <p:sp>
        <p:nvSpPr>
          <p:cNvPr id="18" name="Line">
            <a:extLst>
              <a:ext uri="{FF2B5EF4-FFF2-40B4-BE49-F238E27FC236}">
                <a16:creationId xmlns:a16="http://schemas.microsoft.com/office/drawing/2014/main" id="{E32580E6-AC1A-78D7-B9BC-2C809EF114DC}"/>
              </a:ext>
            </a:extLst>
          </p:cNvPr>
          <p:cNvSpPr/>
          <p:nvPr/>
        </p:nvSpPr>
        <p:spPr>
          <a:xfrm>
            <a:off x="2710097" y="3900216"/>
            <a:ext cx="1" cy="429419"/>
          </a:xfrm>
          <a:prstGeom prst="line">
            <a:avLst/>
          </a:prstGeom>
          <a:ln w="38100">
            <a:solidFill>
              <a:srgbClr val="4F81BD">
                <a:alpha val="40112"/>
              </a:srgbClr>
            </a:solidFill>
            <a:tailEnd type="triangle"/>
          </a:ln>
          <a:effectLst>
            <a:outerShdw blurRad="12700" dir="5400000" rotWithShape="0">
              <a:srgbClr val="000000">
                <a:alpha val="38000"/>
              </a:srgbClr>
            </a:outerShdw>
          </a:effectLst>
        </p:spPr>
        <p:txBody>
          <a:bodyPr lIns="14878" tIns="14878" rIns="14878" bIns="14878"/>
          <a:lstStyle/>
          <a:p>
            <a:pPr defTabSz="650240">
              <a:defRPr sz="2400" b="0">
                <a:latin typeface="Calibri"/>
                <a:ea typeface="Calibri"/>
                <a:cs typeface="Calibri"/>
                <a:sym typeface="Calibri"/>
              </a:defRPr>
            </a:pPr>
            <a:endParaRPr sz="200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9" name="Line">
            <a:extLst>
              <a:ext uri="{FF2B5EF4-FFF2-40B4-BE49-F238E27FC236}">
                <a16:creationId xmlns:a16="http://schemas.microsoft.com/office/drawing/2014/main" id="{91799994-82CC-35C5-CC80-BBDCAB5ADEBA}"/>
              </a:ext>
            </a:extLst>
          </p:cNvPr>
          <p:cNvSpPr/>
          <p:nvPr/>
        </p:nvSpPr>
        <p:spPr>
          <a:xfrm>
            <a:off x="2710097" y="5290871"/>
            <a:ext cx="1" cy="529453"/>
          </a:xfrm>
          <a:prstGeom prst="line">
            <a:avLst/>
          </a:prstGeom>
          <a:ln w="38100">
            <a:solidFill>
              <a:srgbClr val="4F81BD">
                <a:alpha val="40112"/>
              </a:srgbClr>
            </a:solidFill>
            <a:tailEnd type="triangle"/>
          </a:ln>
          <a:effectLst>
            <a:outerShdw blurRad="12700" dir="5400000" rotWithShape="0">
              <a:srgbClr val="000000">
                <a:alpha val="38000"/>
              </a:srgbClr>
            </a:outerShdw>
          </a:effectLst>
        </p:spPr>
        <p:txBody>
          <a:bodyPr lIns="14878" tIns="14878" rIns="14878" bIns="14878"/>
          <a:lstStyle/>
          <a:p>
            <a:pPr defTabSz="650240">
              <a:defRPr sz="2400" b="0">
                <a:latin typeface="Calibri"/>
                <a:ea typeface="Calibri"/>
                <a:cs typeface="Calibri"/>
                <a:sym typeface="Calibri"/>
              </a:defRPr>
            </a:pPr>
            <a:endParaRPr sz="200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E0A07C2-EB1A-04F3-050F-B85A9874F465}"/>
              </a:ext>
            </a:extLst>
          </p:cNvPr>
          <p:cNvSpPr txBox="1"/>
          <p:nvPr/>
        </p:nvSpPr>
        <p:spPr>
          <a:xfrm>
            <a:off x="6680969" y="2579956"/>
            <a:ext cx="4991469" cy="263661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defTabSz="412750" hangingPunct="0"/>
            <a:r>
              <a:rPr lang="en-GB" sz="2400" dirty="0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  <a:sym typeface="Helvetica Neue"/>
              </a:rPr>
              <a:t>Running biomolecula</a:t>
            </a:r>
            <a:r>
              <a:rPr lang="en-GB" sz="2400" dirty="0">
                <a:latin typeface="Helvetica" panose="020B0604020202020204" pitchFamily="34" charset="0"/>
                <a:cs typeface="Helvetica" panose="020B0604020202020204" pitchFamily="34" charset="0"/>
              </a:rPr>
              <a:t>r MD can take days on specialised hardware.</a:t>
            </a:r>
          </a:p>
          <a:p>
            <a:pPr defTabSz="412750" hangingPunct="0"/>
            <a:endParaRPr lang="en-GB" sz="24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defTabSz="412750" hangingPunct="0"/>
            <a:r>
              <a:rPr lang="en-GB" sz="2400" dirty="0">
                <a:latin typeface="Helvetica" panose="020B0604020202020204" pitchFamily="34" charset="0"/>
                <a:cs typeface="Helvetica" panose="020B0604020202020204" pitchFamily="34" charset="0"/>
              </a:rPr>
              <a:t>Today we will </a:t>
            </a:r>
            <a:r>
              <a:rPr lang="en-GB" sz="2400" i="1" dirty="0">
                <a:latin typeface="Helvetica" panose="020B0604020202020204" pitchFamily="34" charset="0"/>
                <a:cs typeface="Helvetica" panose="020B0604020202020204" pitchFamily="34" charset="0"/>
              </a:rPr>
              <a:t>not</a:t>
            </a:r>
            <a:r>
              <a:rPr lang="en-GB" sz="2400" dirty="0">
                <a:latin typeface="Helvetica" panose="020B0604020202020204" pitchFamily="34" charset="0"/>
                <a:cs typeface="Helvetica" panose="020B0604020202020204" pitchFamily="34" charset="0"/>
              </a:rPr>
              <a:t> run any of them, and instead will focus on fundamental principles using small molecules.</a:t>
            </a:r>
          </a:p>
        </p:txBody>
      </p:sp>
      <p:sp>
        <p:nvSpPr>
          <p:cNvPr id="146" name="You will not run any MD simulation today, but you will learn how to set one up and how to analyse it"/>
          <p:cNvSpPr txBox="1">
            <a:spLocks noGrp="1"/>
          </p:cNvSpPr>
          <p:nvPr>
            <p:ph type="ctrTitle"/>
          </p:nvPr>
        </p:nvSpPr>
        <p:spPr>
          <a:xfrm>
            <a:off x="774700" y="911247"/>
            <a:ext cx="10414000" cy="626608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rgbClr val="1E4A6E"/>
                </a:solidFill>
              </a:defRPr>
            </a:lvl1pPr>
          </a:lstStyle>
          <a:p>
            <a:r>
              <a:rPr lang="en-GB" sz="4000" b="1" dirty="0">
                <a:latin typeface="Helvetica" panose="020B0604020202020204" pitchFamily="34" charset="0"/>
                <a:cs typeface="Helvetica" panose="020B0604020202020204" pitchFamily="34" charset="0"/>
              </a:rPr>
              <a:t>Disclaimer!</a:t>
            </a:r>
            <a:endParaRPr sz="4000" b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92C2C53-66D7-3232-A683-D780CFC4EE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700" y="1860203"/>
            <a:ext cx="4686954" cy="388674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There are many different choices for force fields to be made"/>
          <p:cNvSpPr txBox="1"/>
          <p:nvPr/>
        </p:nvSpPr>
        <p:spPr>
          <a:xfrm>
            <a:off x="-321620" y="125333"/>
            <a:ext cx="12513620" cy="6360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defRPr sz="6000">
                <a:solidFill>
                  <a:srgbClr val="1F497D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algn="ctr"/>
            <a:r>
              <a:rPr lang="en-GB" sz="3800" b="1">
                <a:latin typeface="Helvetica" panose="020B0604020202020204" pitchFamily="34" charset="0"/>
                <a:cs typeface="Helvetica" panose="020B0604020202020204" pitchFamily="34" charset="0"/>
              </a:rPr>
              <a:t>Evaluating interatomic interactions</a:t>
            </a:r>
            <a:endParaRPr sz="3800" b="1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1CAE77-05FD-B2E2-8D85-402ECC05AE8A}"/>
              </a:ext>
            </a:extLst>
          </p:cNvPr>
          <p:cNvSpPr txBox="1"/>
          <p:nvPr/>
        </p:nvSpPr>
        <p:spPr>
          <a:xfrm>
            <a:off x="324587" y="1065734"/>
            <a:ext cx="1112341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latin typeface="Helvetica" panose="020B0604020202020204" pitchFamily="34" charset="0"/>
                <a:cs typeface="Helvetica" panose="020B0604020202020204" pitchFamily="34" charset="0"/>
              </a:rPr>
              <a:t>MD simulation require defining a system </a:t>
            </a:r>
            <a:r>
              <a:rPr lang="en-GB" sz="2400" i="1" dirty="0">
                <a:latin typeface="Helvetica" panose="020B0604020202020204" pitchFamily="34" charset="0"/>
                <a:cs typeface="Helvetica" panose="020B0604020202020204" pitchFamily="34" charset="0"/>
              </a:rPr>
              <a:t>topology. </a:t>
            </a:r>
            <a:r>
              <a:rPr lang="en-GB" sz="2400" dirty="0">
                <a:latin typeface="Helvetica" panose="020B0604020202020204" pitchFamily="34" charset="0"/>
                <a:cs typeface="Helvetica" panose="020B0604020202020204" pitchFamily="34" charset="0"/>
              </a:rPr>
              <a:t>This includes information on:</a:t>
            </a:r>
          </a:p>
          <a:p>
            <a:endParaRPr lang="en-GB" sz="24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i="1" dirty="0">
                <a:latin typeface="Helvetica" panose="020B0604020202020204" pitchFamily="34" charset="0"/>
                <a:cs typeface="Helvetica" panose="020B0604020202020204" pitchFamily="34" charset="0"/>
              </a:rPr>
              <a:t>Connectivity</a:t>
            </a:r>
            <a:r>
              <a:rPr lang="en-GB" sz="2400" dirty="0">
                <a:latin typeface="Helvetica" panose="020B0604020202020204" pitchFamily="34" charset="0"/>
                <a:cs typeface="Helvetica" panose="020B0604020202020204" pitchFamily="34" charset="0"/>
              </a:rPr>
              <a:t> between atoms (covalent bond network)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i="1" dirty="0">
                <a:latin typeface="Helvetica" panose="020B0604020202020204" pitchFamily="34" charset="0"/>
                <a:cs typeface="Helvetica" panose="020B0604020202020204" pitchFamily="34" charset="0"/>
              </a:rPr>
              <a:t>Atom</a:t>
            </a:r>
            <a:r>
              <a:rPr lang="en-GB" sz="24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GB" sz="2400" i="1" dirty="0">
                <a:latin typeface="Helvetica" panose="020B0604020202020204" pitchFamily="34" charset="0"/>
                <a:cs typeface="Helvetica" panose="020B0604020202020204" pitchFamily="34" charset="0"/>
              </a:rPr>
              <a:t>types </a:t>
            </a:r>
            <a:r>
              <a:rPr lang="en-GB" sz="2400" dirty="0">
                <a:latin typeface="Helvetica" panose="020B0604020202020204" pitchFamily="34" charset="0"/>
                <a:cs typeface="Helvetica" panose="020B0604020202020204" pitchFamily="34" charset="0"/>
              </a:rPr>
              <a:t>(depend on chemical environment,</a:t>
            </a:r>
          </a:p>
          <a:p>
            <a:r>
              <a:rPr lang="en-GB" sz="2400" dirty="0">
                <a:latin typeface="Helvetica" panose="020B0604020202020204" pitchFamily="34" charset="0"/>
                <a:cs typeface="Helvetica" panose="020B0604020202020204" pitchFamily="34" charset="0"/>
              </a:rPr>
              <a:t>     e.g., sp2 or sp3 Carbon) </a:t>
            </a:r>
            <a:endParaRPr lang="en-GB" sz="2400" i="1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endParaRPr lang="en-GB" sz="24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FEB891B-F0E7-0E12-AC1E-AC50BE4ACF9E}"/>
              </a:ext>
            </a:extLst>
          </p:cNvPr>
          <p:cNvSpPr txBox="1"/>
          <p:nvPr/>
        </p:nvSpPr>
        <p:spPr>
          <a:xfrm>
            <a:off x="7585324" y="4172293"/>
            <a:ext cx="422054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latin typeface="Helvetica" panose="020B0604020202020204" pitchFamily="34" charset="0"/>
                <a:cs typeface="Helvetica" panose="020B0604020202020204" pitchFamily="34" charset="0"/>
              </a:rPr>
              <a:t>The functional form of interatomic interactions and their strengths is defined by a </a:t>
            </a:r>
            <a:r>
              <a:rPr lang="en-GB" sz="2400" i="1" dirty="0">
                <a:latin typeface="Helvetica" panose="020B0604020202020204" pitchFamily="34" charset="0"/>
                <a:cs typeface="Helvetica" panose="020B0604020202020204" pitchFamily="34" charset="0"/>
              </a:rPr>
              <a:t>force field.</a:t>
            </a:r>
            <a:endParaRPr lang="en-GB" sz="24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F81BFF3-9D64-71E0-F6EB-5E5C2722AC92}"/>
              </a:ext>
            </a:extLst>
          </p:cNvPr>
          <p:cNvGrpSpPr/>
          <p:nvPr/>
        </p:nvGrpSpPr>
        <p:grpSpPr>
          <a:xfrm>
            <a:off x="375937" y="3508586"/>
            <a:ext cx="6501007" cy="2954275"/>
            <a:chOff x="1136574" y="1213135"/>
            <a:chExt cx="11990836" cy="5449035"/>
          </a:xfrm>
        </p:grpSpPr>
        <p:grpSp>
          <p:nvGrpSpPr>
            <p:cNvPr id="34" name="Group">
              <a:extLst>
                <a:ext uri="{FF2B5EF4-FFF2-40B4-BE49-F238E27FC236}">
                  <a16:creationId xmlns:a16="http://schemas.microsoft.com/office/drawing/2014/main" id="{EF40C2A9-3A07-15E9-403E-71B0F1FC45E5}"/>
                </a:ext>
              </a:extLst>
            </p:cNvPr>
            <p:cNvGrpSpPr/>
            <p:nvPr/>
          </p:nvGrpSpPr>
          <p:grpSpPr>
            <a:xfrm>
              <a:off x="1136574" y="1213135"/>
              <a:ext cx="11990836" cy="5449035"/>
              <a:chOff x="842644" y="-198188"/>
              <a:chExt cx="8426853" cy="3829441"/>
            </a:xfrm>
          </p:grpSpPr>
          <p:pic>
            <p:nvPicPr>
              <p:cNvPr id="36" name="Image" descr="Image">
                <a:extLst>
                  <a:ext uri="{FF2B5EF4-FFF2-40B4-BE49-F238E27FC236}">
                    <a16:creationId xmlns:a16="http://schemas.microsoft.com/office/drawing/2014/main" id="{F9E181DD-88EF-AAC5-8293-49FB731443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>
              <a:xfrm>
                <a:off x="842644" y="1471894"/>
                <a:ext cx="2352248" cy="114048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7" name="Image" descr="Image">
                <a:extLst>
                  <a:ext uri="{FF2B5EF4-FFF2-40B4-BE49-F238E27FC236}">
                    <a16:creationId xmlns:a16="http://schemas.microsoft.com/office/drawing/2014/main" id="{10AE813D-FA6D-11A1-87F1-CDFFE85A45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>
              <a:xfrm>
                <a:off x="3591579" y="-198188"/>
                <a:ext cx="5677918" cy="382944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35" name="Arrow: Bent 34">
              <a:extLst>
                <a:ext uri="{FF2B5EF4-FFF2-40B4-BE49-F238E27FC236}">
                  <a16:creationId xmlns:a16="http://schemas.microsoft.com/office/drawing/2014/main" id="{9079212B-8DC9-263A-C57C-496A4F92E9F6}"/>
                </a:ext>
              </a:extLst>
            </p:cNvPr>
            <p:cNvSpPr/>
            <p:nvPr/>
          </p:nvSpPr>
          <p:spPr>
            <a:xfrm rot="5400000" flipV="1">
              <a:off x="3655098" y="2380805"/>
              <a:ext cx="1217117" cy="454144"/>
            </a:xfrm>
            <a:prstGeom prst="bentArrow">
              <a:avLst>
                <a:gd name="adj1" fmla="val 17174"/>
                <a:gd name="adj2" fmla="val 28130"/>
                <a:gd name="adj3" fmla="val 25000"/>
                <a:gd name="adj4" fmla="val 43750"/>
              </a:avLst>
            </a:prstGeom>
            <a:solidFill>
              <a:schemeClr val="bg1">
                <a:lumMod val="75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algn="ctr" defTabSz="412750" hangingPunct="0"/>
              <a:endParaRPr lang="en-GB" sz="1600" b="1" dirty="0">
                <a:solidFill>
                  <a:srgbClr val="FFFFFF"/>
                </a:solidFill>
                <a:latin typeface="Helvetica" panose="020B0604020202020204" pitchFamily="34" charset="0"/>
                <a:cs typeface="Helvetica" panose="020B0604020202020204" pitchFamily="34" charset="0"/>
                <a:sym typeface="Helvetica Neue Medium"/>
              </a:endParaRP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3F0F80A4-39E9-A183-95FB-FAD5D85703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9405" y="1832646"/>
            <a:ext cx="3479966" cy="19405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Choosing your thermodynamic ensemble"/>
          <p:cNvSpPr txBox="1"/>
          <p:nvPr/>
        </p:nvSpPr>
        <p:spPr>
          <a:xfrm>
            <a:off x="723035" y="167981"/>
            <a:ext cx="10137391" cy="6668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6000">
                <a:solidFill>
                  <a:srgbClr val="1F497D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sz="4000" b="1">
                <a:latin typeface="Helvetica" panose="020B0604020202020204" pitchFamily="34" charset="0"/>
                <a:cs typeface="Helvetica" panose="020B0604020202020204" pitchFamily="34" charset="0"/>
              </a:rPr>
              <a:t>Choosing your thermodynamic ensemble</a:t>
            </a:r>
          </a:p>
        </p:txBody>
      </p:sp>
      <p:sp>
        <p:nvSpPr>
          <p:cNvPr id="288" name="Simulations replicate a specific thermodynamic ensemble (typically NVT or NPT), or even grand canonical (μVT)"/>
          <p:cNvSpPr txBox="1"/>
          <p:nvPr/>
        </p:nvSpPr>
        <p:spPr>
          <a:xfrm>
            <a:off x="751900" y="936068"/>
            <a:ext cx="7908147" cy="7899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25400" tIns="25400" rIns="25400" bIns="25400" anchor="ctr">
            <a:spAutoFit/>
          </a:bodyPr>
          <a:lstStyle/>
          <a:p>
            <a:pPr>
              <a:spcBef>
                <a:spcPts val="2950"/>
              </a:spcBef>
              <a:defRPr sz="4800" b="0">
                <a:latin typeface="+mj-lt"/>
                <a:ea typeface="+mj-ea"/>
                <a:cs typeface="+mj-cs"/>
                <a:sym typeface="Helvetica"/>
              </a:defRPr>
            </a:pPr>
            <a:r>
              <a:rPr sz="2400">
                <a:latin typeface="Helvetica" panose="020B0604020202020204" pitchFamily="34" charset="0"/>
                <a:cs typeface="Helvetica" panose="020B0604020202020204" pitchFamily="34" charset="0"/>
              </a:rPr>
              <a:t>Simulations replicate a specific </a:t>
            </a:r>
            <a:r>
              <a:rPr sz="2400" i="1">
                <a:latin typeface="Helvetica" panose="020B0604020202020204" pitchFamily="34" charset="0"/>
                <a:cs typeface="Helvetica" panose="020B0604020202020204" pitchFamily="34" charset="0"/>
              </a:rPr>
              <a:t>thermodynamic ensemble </a:t>
            </a:r>
            <a:r>
              <a:rPr sz="2400">
                <a:latin typeface="Helvetica" panose="020B0604020202020204" pitchFamily="34" charset="0"/>
                <a:cs typeface="Helvetica" panose="020B0604020202020204" pitchFamily="34" charset="0"/>
              </a:rPr>
              <a:t>(typically NVT</a:t>
            </a:r>
            <a:r>
              <a:rPr sz="2400" i="1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sz="2400">
                <a:latin typeface="Helvetica" panose="020B0604020202020204" pitchFamily="34" charset="0"/>
                <a:cs typeface="Helvetica" panose="020B0604020202020204" pitchFamily="34" charset="0"/>
              </a:rPr>
              <a:t>or NPT), or even grand canonical (</a:t>
            </a:r>
            <a:r>
              <a:rPr sz="2400" err="1">
                <a:latin typeface="Helvetica" panose="020B0604020202020204" pitchFamily="34" charset="0"/>
                <a:cs typeface="Helvetica" panose="020B0604020202020204" pitchFamily="34" charset="0"/>
              </a:rPr>
              <a:t>μVT</a:t>
            </a:r>
            <a:r>
              <a:rPr sz="2400">
                <a:latin typeface="Helvetica" panose="020B0604020202020204" pitchFamily="34" charset="0"/>
                <a:cs typeface="Helvetica" panose="020B0604020202020204" pitchFamily="34" charset="0"/>
              </a:rPr>
              <a:t>)</a:t>
            </a:r>
          </a:p>
        </p:txBody>
      </p:sp>
      <p:sp>
        <p:nvSpPr>
          <p:cNvPr id="289" name="You will have different options to include thermostats (scaling atom velocities) and barostats (scaling positions) in your calculations:…"/>
          <p:cNvSpPr txBox="1"/>
          <p:nvPr/>
        </p:nvSpPr>
        <p:spPr>
          <a:xfrm>
            <a:off x="747322" y="1946766"/>
            <a:ext cx="8375895" cy="30059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25400" tIns="25400" rIns="25400" bIns="25400" anchor="ctr">
            <a:spAutoFit/>
          </a:bodyPr>
          <a:lstStyle/>
          <a:p>
            <a:pPr algn="l">
              <a:defRPr sz="4800" b="0">
                <a:latin typeface="+mj-lt"/>
                <a:ea typeface="+mj-ea"/>
                <a:cs typeface="+mj-cs"/>
                <a:sym typeface="Helvetica"/>
              </a:defRPr>
            </a:pPr>
            <a:r>
              <a:rPr sz="2400">
                <a:latin typeface="Helvetica" panose="020B0604020202020204" pitchFamily="34" charset="0"/>
                <a:cs typeface="Helvetica" panose="020B0604020202020204" pitchFamily="34" charset="0"/>
              </a:rPr>
              <a:t>You will have different options to include </a:t>
            </a:r>
            <a:r>
              <a:rPr sz="2400" i="1">
                <a:latin typeface="Helvetica" panose="020B0604020202020204" pitchFamily="34" charset="0"/>
                <a:cs typeface="Helvetica" panose="020B0604020202020204" pitchFamily="34" charset="0"/>
              </a:rPr>
              <a:t>thermostats</a:t>
            </a:r>
            <a:r>
              <a:rPr sz="2400">
                <a:latin typeface="Helvetica" panose="020B0604020202020204" pitchFamily="34" charset="0"/>
                <a:cs typeface="Helvetica" panose="020B0604020202020204" pitchFamily="34" charset="0"/>
              </a:rPr>
              <a:t> (scaling atom velocities) and </a:t>
            </a:r>
            <a:r>
              <a:rPr sz="2400" i="1" err="1">
                <a:latin typeface="Helvetica" panose="020B0604020202020204" pitchFamily="34" charset="0"/>
                <a:cs typeface="Helvetica" panose="020B0604020202020204" pitchFamily="34" charset="0"/>
              </a:rPr>
              <a:t>barostats</a:t>
            </a:r>
            <a:r>
              <a:rPr sz="2400">
                <a:latin typeface="Helvetica" panose="020B0604020202020204" pitchFamily="34" charset="0"/>
                <a:cs typeface="Helvetica" panose="020B0604020202020204" pitchFamily="34" charset="0"/>
              </a:rPr>
              <a:t> (scaling positions) in your calculations: </a:t>
            </a:r>
          </a:p>
          <a:p>
            <a:pPr marL="498764" indent="-498764">
              <a:buSzPct val="100000"/>
              <a:buChar char="•"/>
              <a:defRPr sz="4800" b="0">
                <a:latin typeface="+mj-lt"/>
                <a:ea typeface="+mj-ea"/>
                <a:cs typeface="+mj-cs"/>
                <a:sym typeface="Helvetica"/>
              </a:defRPr>
            </a:pPr>
            <a:r>
              <a:rPr sz="2400">
                <a:latin typeface="Helvetica" panose="020B0604020202020204" pitchFamily="34" charset="0"/>
                <a:cs typeface="Helvetica" panose="020B0604020202020204" pitchFamily="34" charset="0"/>
              </a:rPr>
              <a:t>Nose-Hoover</a:t>
            </a:r>
          </a:p>
          <a:p>
            <a:pPr marL="498764" indent="-498764">
              <a:buSzPct val="100000"/>
              <a:buChar char="•"/>
              <a:defRPr sz="4800" b="0">
                <a:latin typeface="+mj-lt"/>
                <a:ea typeface="+mj-ea"/>
                <a:cs typeface="+mj-cs"/>
                <a:sym typeface="Helvetica"/>
              </a:defRPr>
            </a:pPr>
            <a:r>
              <a:rPr sz="2400">
                <a:latin typeface="Helvetica" panose="020B0604020202020204" pitchFamily="34" charset="0"/>
                <a:cs typeface="Helvetica" panose="020B0604020202020204" pitchFamily="34" charset="0"/>
              </a:rPr>
              <a:t>Berendsen</a:t>
            </a:r>
          </a:p>
          <a:p>
            <a:pPr marL="498764" indent="-498764">
              <a:buSzPct val="100000"/>
              <a:buChar char="•"/>
              <a:defRPr sz="4800" b="0">
                <a:latin typeface="+mj-lt"/>
                <a:ea typeface="+mj-ea"/>
                <a:cs typeface="+mj-cs"/>
                <a:sym typeface="Helvetica"/>
              </a:defRPr>
            </a:pPr>
            <a:r>
              <a:rPr sz="2400" err="1">
                <a:latin typeface="Helvetica" panose="020B0604020202020204" pitchFamily="34" charset="0"/>
                <a:cs typeface="Helvetica" panose="020B0604020202020204" pitchFamily="34" charset="0"/>
              </a:rPr>
              <a:t>Parrinello</a:t>
            </a:r>
            <a:r>
              <a:rPr sz="2400">
                <a:latin typeface="Helvetica" panose="020B0604020202020204" pitchFamily="34" charset="0"/>
                <a:cs typeface="Helvetica" panose="020B0604020202020204" pitchFamily="34" charset="0"/>
              </a:rPr>
              <a:t>-Rahman</a:t>
            </a:r>
          </a:p>
          <a:p>
            <a:pPr marL="498764" indent="-498764">
              <a:buSzPct val="100000"/>
              <a:buChar char="•"/>
              <a:defRPr sz="4800" b="0">
                <a:latin typeface="+mj-lt"/>
                <a:ea typeface="+mj-ea"/>
                <a:cs typeface="+mj-cs"/>
                <a:sym typeface="Helvetica"/>
              </a:defRPr>
            </a:pPr>
            <a:r>
              <a:rPr sz="2400">
                <a:latin typeface="Helvetica" panose="020B0604020202020204" pitchFamily="34" charset="0"/>
                <a:cs typeface="Helvetica" panose="020B0604020202020204" pitchFamily="34" charset="0"/>
              </a:rPr>
              <a:t>Langevin piston</a:t>
            </a:r>
          </a:p>
          <a:p>
            <a:pPr marL="498764" indent="-498764">
              <a:buSzPct val="100000"/>
              <a:buChar char="•"/>
              <a:defRPr sz="4800" b="0">
                <a:latin typeface="+mj-lt"/>
                <a:ea typeface="+mj-ea"/>
                <a:cs typeface="+mj-cs"/>
                <a:sym typeface="Helvetica"/>
              </a:defRPr>
            </a:pPr>
            <a:r>
              <a:rPr sz="2400">
                <a:latin typeface="Helvetica" panose="020B0604020202020204" pitchFamily="34" charset="0"/>
                <a:cs typeface="Helvetica" panose="020B0604020202020204" pitchFamily="34" charset="0"/>
              </a:rPr>
              <a:t>…</a:t>
            </a:r>
          </a:p>
        </p:txBody>
      </p:sp>
      <p:pic>
        <p:nvPicPr>
          <p:cNvPr id="306" name="Screenshot 2023-07-24 at 09.53.13.png" descr="Screenshot 2023-07-24 at 09.53.1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9226" y="923920"/>
            <a:ext cx="2675938" cy="3028675"/>
          </a:xfrm>
          <a:prstGeom prst="rect">
            <a:avLst/>
          </a:prstGeom>
          <a:ln w="12700">
            <a:miter lim="400000"/>
          </a:ln>
        </p:spPr>
      </p:pic>
      <p:sp>
        <p:nvSpPr>
          <p:cNvPr id="307" name="μVT"/>
          <p:cNvSpPr txBox="1"/>
          <p:nvPr/>
        </p:nvSpPr>
        <p:spPr>
          <a:xfrm>
            <a:off x="10135691" y="3927000"/>
            <a:ext cx="621965" cy="4206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l">
              <a:spcBef>
                <a:spcPts val="5900"/>
              </a:spcBef>
              <a:defRPr sz="4800" b="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sz="2400" err="1">
                <a:latin typeface="Helvetica" panose="020B0604020202020204" pitchFamily="34" charset="0"/>
                <a:cs typeface="Helvetica" panose="020B0604020202020204" pitchFamily="34" charset="0"/>
              </a:rPr>
              <a:t>μVT</a:t>
            </a:r>
            <a:endParaRPr sz="240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32873E-7AD2-1B66-3C71-C63D0A88E0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1031" y="4808168"/>
            <a:ext cx="8567975" cy="19502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9" grpId="0" animBg="1" advAuto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Periodic boundary conditions and pressure coupling"/>
          <p:cNvSpPr txBox="1"/>
          <p:nvPr/>
        </p:nvSpPr>
        <p:spPr>
          <a:xfrm>
            <a:off x="295275" y="3216"/>
            <a:ext cx="11519047" cy="12824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defRPr sz="6000">
                <a:solidFill>
                  <a:srgbClr val="1F497D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algn="ctr"/>
            <a:r>
              <a:rPr sz="4000" b="1">
                <a:latin typeface="Helvetica" panose="020B0604020202020204" pitchFamily="34" charset="0"/>
                <a:cs typeface="Helvetica" panose="020B0604020202020204" pitchFamily="34" charset="0"/>
              </a:rPr>
              <a:t>Periodic boundary conditions</a:t>
            </a:r>
            <a:r>
              <a:rPr lang="en-GB" sz="4000" b="1">
                <a:latin typeface="Helvetica" panose="020B0604020202020204" pitchFamily="34" charset="0"/>
                <a:cs typeface="Helvetica" panose="020B0604020202020204" pitchFamily="34" charset="0"/>
              </a:rPr>
              <a:t> (PBC)</a:t>
            </a:r>
          </a:p>
          <a:p>
            <a:pPr algn="ctr"/>
            <a:r>
              <a:rPr sz="4000" b="1">
                <a:latin typeface="Helvetica" panose="020B0604020202020204" pitchFamily="34" charset="0"/>
                <a:cs typeface="Helvetica" panose="020B0604020202020204" pitchFamily="34" charset="0"/>
              </a:rPr>
              <a:t>and pressure coupling</a:t>
            </a:r>
          </a:p>
        </p:txBody>
      </p:sp>
      <p:sp>
        <p:nvSpPr>
          <p:cNvPr id="314" name="If you want to simulate membrane systems you want to chose semi-isotropic pressure coupling!"/>
          <p:cNvSpPr txBox="1"/>
          <p:nvPr/>
        </p:nvSpPr>
        <p:spPr>
          <a:xfrm>
            <a:off x="6348147" y="5247244"/>
            <a:ext cx="5466175" cy="15286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25400" tIns="25400" rIns="25400" bIns="25400" numCol="1" anchor="ctr">
            <a:spAutoFit/>
          </a:bodyPr>
          <a:lstStyle>
            <a:lvl1pPr>
              <a:defRPr sz="4000" b="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 algn="ctr"/>
            <a:r>
              <a:rPr lang="en-GB" sz="2400" dirty="0">
                <a:latin typeface="Helvetica" panose="020B0604020202020204" pitchFamily="34" charset="0"/>
                <a:cs typeface="Helvetica" panose="020B0604020202020204" pitchFamily="34" charset="0"/>
              </a:rPr>
              <a:t>For</a:t>
            </a:r>
            <a:r>
              <a:rPr sz="2400" dirty="0">
                <a:latin typeface="Helvetica" panose="020B0604020202020204" pitchFamily="34" charset="0"/>
                <a:cs typeface="Helvetica" panose="020B0604020202020204" pitchFamily="34" charset="0"/>
              </a:rPr>
              <a:t> membrane systems</a:t>
            </a:r>
            <a:r>
              <a:rPr lang="en-GB" sz="2400" dirty="0">
                <a:latin typeface="Helvetica" panose="020B0604020202020204" pitchFamily="34" charset="0"/>
                <a:cs typeface="Helvetica" panose="020B0604020202020204" pitchFamily="34" charset="0"/>
              </a:rPr>
              <a:t>,</a:t>
            </a:r>
            <a:r>
              <a:rPr sz="24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GB" sz="2400" dirty="0">
                <a:latin typeface="Helvetica" panose="020B0604020202020204" pitchFamily="34" charset="0"/>
                <a:cs typeface="Helvetica" panose="020B0604020202020204" pitchFamily="34" charset="0"/>
              </a:rPr>
              <a:t>use</a:t>
            </a:r>
            <a:r>
              <a:rPr sz="2400" dirty="0">
                <a:latin typeface="Helvetica" panose="020B0604020202020204" pitchFamily="34" charset="0"/>
                <a:cs typeface="Helvetica" panose="020B0604020202020204" pitchFamily="34" charset="0"/>
              </a:rPr>
              <a:t> semi-isotropic pressure coupling</a:t>
            </a:r>
            <a:r>
              <a:rPr lang="en-GB" sz="2400" dirty="0">
                <a:latin typeface="Helvetica" panose="020B0604020202020204" pitchFamily="34" charset="0"/>
                <a:cs typeface="Helvetica" panose="020B0604020202020204" pitchFamily="34" charset="0"/>
              </a:rPr>
              <a:t> (</a:t>
            </a:r>
            <a:r>
              <a:rPr lang="en-GB" sz="2400" i="1" dirty="0">
                <a:latin typeface="Helvetica" panose="020B0604020202020204" pitchFamily="34" charset="0"/>
                <a:cs typeface="Helvetica" panose="020B0604020202020204" pitchFamily="34" charset="0"/>
              </a:rPr>
              <a:t>x</a:t>
            </a:r>
            <a:r>
              <a:rPr lang="en-GB" sz="2400" dirty="0">
                <a:latin typeface="Helvetica" panose="020B0604020202020204" pitchFamily="34" charset="0"/>
                <a:cs typeface="Helvetica" panose="020B0604020202020204" pitchFamily="34" charset="0"/>
              </a:rPr>
              <a:t>, </a:t>
            </a:r>
            <a:r>
              <a:rPr lang="en-GB" sz="2400" i="1" dirty="0">
                <a:latin typeface="Helvetica" panose="020B0604020202020204" pitchFamily="34" charset="0"/>
                <a:cs typeface="Helvetica" panose="020B0604020202020204" pitchFamily="34" charset="0"/>
              </a:rPr>
              <a:t>y</a:t>
            </a:r>
            <a:r>
              <a:rPr lang="en-GB" sz="2400" dirty="0">
                <a:latin typeface="Helvetica" panose="020B0604020202020204" pitchFamily="34" charset="0"/>
                <a:cs typeface="Helvetica" panose="020B0604020202020204" pitchFamily="34" charset="0"/>
              </a:rPr>
              <a:t> ≠ </a:t>
            </a:r>
            <a:r>
              <a:rPr lang="en-GB" sz="2400" i="1" dirty="0">
                <a:latin typeface="Helvetica" panose="020B0604020202020204" pitchFamily="34" charset="0"/>
                <a:cs typeface="Helvetica" panose="020B0604020202020204" pitchFamily="34" charset="0"/>
              </a:rPr>
              <a:t>z</a:t>
            </a:r>
            <a:r>
              <a:rPr lang="en-GB" sz="2400" dirty="0">
                <a:latin typeface="Helvetica" panose="020B0604020202020204" pitchFamily="34" charset="0"/>
                <a:cs typeface="Helvetica" panose="020B0604020202020204" pitchFamily="34" charset="0"/>
              </a:rPr>
              <a:t>, lipids compressibility is direction-dependent)</a:t>
            </a:r>
            <a:endParaRPr sz="24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2" name="Gruppo 3">
            <a:extLst>
              <a:ext uri="{FF2B5EF4-FFF2-40B4-BE49-F238E27FC236}">
                <a16:creationId xmlns:a16="http://schemas.microsoft.com/office/drawing/2014/main" id="{1A2D5BE3-206A-7668-5C79-B0AF552F0428}"/>
              </a:ext>
            </a:extLst>
          </p:cNvPr>
          <p:cNvGrpSpPr/>
          <p:nvPr/>
        </p:nvGrpSpPr>
        <p:grpSpPr>
          <a:xfrm>
            <a:off x="2588692" y="3171287"/>
            <a:ext cx="1477004" cy="1195670"/>
            <a:chOff x="755576" y="2535493"/>
            <a:chExt cx="3024334" cy="2448272"/>
          </a:xfrm>
        </p:grpSpPr>
        <p:sp>
          <p:nvSpPr>
            <p:cNvPr id="3" name="Ovale 4">
              <a:extLst>
                <a:ext uri="{FF2B5EF4-FFF2-40B4-BE49-F238E27FC236}">
                  <a16:creationId xmlns:a16="http://schemas.microsoft.com/office/drawing/2014/main" id="{2FF9ECBA-CA4F-873B-D14F-7C5F0382EAFC}"/>
                </a:ext>
              </a:extLst>
            </p:cNvPr>
            <p:cNvSpPr/>
            <p:nvPr/>
          </p:nvSpPr>
          <p:spPr>
            <a:xfrm>
              <a:off x="1475656" y="2715513"/>
              <a:ext cx="216024" cy="2160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CH" sz="900"/>
            </a:p>
          </p:txBody>
        </p:sp>
        <p:sp>
          <p:nvSpPr>
            <p:cNvPr id="4" name="Ovale 5">
              <a:extLst>
                <a:ext uri="{FF2B5EF4-FFF2-40B4-BE49-F238E27FC236}">
                  <a16:creationId xmlns:a16="http://schemas.microsoft.com/office/drawing/2014/main" id="{61C344D8-6620-815C-261A-1543C24860E4}"/>
                </a:ext>
              </a:extLst>
            </p:cNvPr>
            <p:cNvSpPr/>
            <p:nvPr/>
          </p:nvSpPr>
          <p:spPr>
            <a:xfrm>
              <a:off x="3275856" y="3507601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CH" sz="900"/>
            </a:p>
          </p:txBody>
        </p:sp>
        <p:sp>
          <p:nvSpPr>
            <p:cNvPr id="5" name="Ovale 6">
              <a:extLst>
                <a:ext uri="{FF2B5EF4-FFF2-40B4-BE49-F238E27FC236}">
                  <a16:creationId xmlns:a16="http://schemas.microsoft.com/office/drawing/2014/main" id="{E6D4CBA9-D33D-8103-02A1-F7AB8C78F60E}"/>
                </a:ext>
              </a:extLst>
            </p:cNvPr>
            <p:cNvSpPr/>
            <p:nvPr/>
          </p:nvSpPr>
          <p:spPr>
            <a:xfrm>
              <a:off x="971600" y="3147561"/>
              <a:ext cx="216024" cy="2160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CH" sz="900"/>
            </a:p>
          </p:txBody>
        </p:sp>
        <p:sp>
          <p:nvSpPr>
            <p:cNvPr id="6" name="Ovale 7">
              <a:extLst>
                <a:ext uri="{FF2B5EF4-FFF2-40B4-BE49-F238E27FC236}">
                  <a16:creationId xmlns:a16="http://schemas.microsoft.com/office/drawing/2014/main" id="{12F9376F-F7CD-0709-501A-764B6D21C09B}"/>
                </a:ext>
              </a:extLst>
            </p:cNvPr>
            <p:cNvSpPr/>
            <p:nvPr/>
          </p:nvSpPr>
          <p:spPr>
            <a:xfrm>
              <a:off x="2195736" y="3494991"/>
              <a:ext cx="216024" cy="2160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CH" sz="900"/>
            </a:p>
          </p:txBody>
        </p:sp>
        <p:sp>
          <p:nvSpPr>
            <p:cNvPr id="7" name="Ovale 8">
              <a:extLst>
                <a:ext uri="{FF2B5EF4-FFF2-40B4-BE49-F238E27FC236}">
                  <a16:creationId xmlns:a16="http://schemas.microsoft.com/office/drawing/2014/main" id="{8E754CD7-4284-808C-BABB-F697EA453846}"/>
                </a:ext>
              </a:extLst>
            </p:cNvPr>
            <p:cNvSpPr/>
            <p:nvPr/>
          </p:nvSpPr>
          <p:spPr>
            <a:xfrm>
              <a:off x="2564160" y="3029475"/>
              <a:ext cx="216024" cy="2160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CH" sz="900"/>
            </a:p>
          </p:txBody>
        </p:sp>
        <p:sp>
          <p:nvSpPr>
            <p:cNvPr id="8" name="Ovale 9">
              <a:extLst>
                <a:ext uri="{FF2B5EF4-FFF2-40B4-BE49-F238E27FC236}">
                  <a16:creationId xmlns:a16="http://schemas.microsoft.com/office/drawing/2014/main" id="{998DCDA3-D5A1-088D-49EA-A756927E77A3}"/>
                </a:ext>
              </a:extLst>
            </p:cNvPr>
            <p:cNvSpPr/>
            <p:nvPr/>
          </p:nvSpPr>
          <p:spPr>
            <a:xfrm>
              <a:off x="2584410" y="4155673"/>
              <a:ext cx="216024" cy="2160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CH" sz="900"/>
            </a:p>
          </p:txBody>
        </p:sp>
        <p:sp>
          <p:nvSpPr>
            <p:cNvPr id="9" name="Ovale 10">
              <a:extLst>
                <a:ext uri="{FF2B5EF4-FFF2-40B4-BE49-F238E27FC236}">
                  <a16:creationId xmlns:a16="http://schemas.microsoft.com/office/drawing/2014/main" id="{773A761A-D858-1372-D827-D7E2904530BE}"/>
                </a:ext>
              </a:extLst>
            </p:cNvPr>
            <p:cNvSpPr/>
            <p:nvPr/>
          </p:nvSpPr>
          <p:spPr>
            <a:xfrm>
              <a:off x="1691680" y="4515713"/>
              <a:ext cx="216024" cy="2160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CH" sz="900"/>
            </a:p>
          </p:txBody>
        </p:sp>
        <p:sp>
          <p:nvSpPr>
            <p:cNvPr id="10" name="Rettangolo 11">
              <a:extLst>
                <a:ext uri="{FF2B5EF4-FFF2-40B4-BE49-F238E27FC236}">
                  <a16:creationId xmlns:a16="http://schemas.microsoft.com/office/drawing/2014/main" id="{67EF5755-016A-94BD-CC22-ABA2BE70EA98}"/>
                </a:ext>
              </a:extLst>
            </p:cNvPr>
            <p:cNvSpPr/>
            <p:nvPr/>
          </p:nvSpPr>
          <p:spPr>
            <a:xfrm>
              <a:off x="755576" y="2535493"/>
              <a:ext cx="3024334" cy="2448272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CH" sz="900"/>
            </a:p>
          </p:txBody>
        </p:sp>
        <p:sp>
          <p:nvSpPr>
            <p:cNvPr id="11" name="Ovale 12">
              <a:extLst>
                <a:ext uri="{FF2B5EF4-FFF2-40B4-BE49-F238E27FC236}">
                  <a16:creationId xmlns:a16="http://schemas.microsoft.com/office/drawing/2014/main" id="{CB4261DF-0CA4-79FD-8981-BBB07022CC32}"/>
                </a:ext>
              </a:extLst>
            </p:cNvPr>
            <p:cNvSpPr/>
            <p:nvPr/>
          </p:nvSpPr>
          <p:spPr>
            <a:xfrm>
              <a:off x="1378496" y="3772205"/>
              <a:ext cx="216024" cy="2160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CH" sz="900"/>
            </a:p>
          </p:txBody>
        </p:sp>
      </p:grpSp>
      <p:grpSp>
        <p:nvGrpSpPr>
          <p:cNvPr id="12" name="Gruppo 13">
            <a:extLst>
              <a:ext uri="{FF2B5EF4-FFF2-40B4-BE49-F238E27FC236}">
                <a16:creationId xmlns:a16="http://schemas.microsoft.com/office/drawing/2014/main" id="{B955668A-F335-CC4E-B9EB-691273E6D3B1}"/>
              </a:ext>
            </a:extLst>
          </p:cNvPr>
          <p:cNvGrpSpPr/>
          <p:nvPr/>
        </p:nvGrpSpPr>
        <p:grpSpPr>
          <a:xfrm>
            <a:off x="2694193" y="3259205"/>
            <a:ext cx="1487381" cy="979576"/>
            <a:chOff x="685134" y="3074455"/>
            <a:chExt cx="3045582" cy="2005795"/>
          </a:xfrm>
        </p:grpSpPr>
        <p:cxnSp>
          <p:nvCxnSpPr>
            <p:cNvPr id="13" name="Connettore 2 14">
              <a:extLst>
                <a:ext uri="{FF2B5EF4-FFF2-40B4-BE49-F238E27FC236}">
                  <a16:creationId xmlns:a16="http://schemas.microsoft.com/office/drawing/2014/main" id="{1E57E8E7-7C10-564C-4199-054FFA188D5A}"/>
                </a:ext>
              </a:extLst>
            </p:cNvPr>
            <p:cNvCxnSpPr/>
            <p:nvPr/>
          </p:nvCxnSpPr>
          <p:spPr>
            <a:xfrm>
              <a:off x="1308330" y="3240192"/>
              <a:ext cx="400412" cy="39033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Connettore 2 15">
              <a:extLst>
                <a:ext uri="{FF2B5EF4-FFF2-40B4-BE49-F238E27FC236}">
                  <a16:creationId xmlns:a16="http://schemas.microsoft.com/office/drawing/2014/main" id="{174DCFFF-7278-C665-B571-2C45D2840A1F}"/>
                </a:ext>
              </a:extLst>
            </p:cNvPr>
            <p:cNvCxnSpPr/>
            <p:nvPr/>
          </p:nvCxnSpPr>
          <p:spPr>
            <a:xfrm>
              <a:off x="1202238" y="4218129"/>
              <a:ext cx="709228" cy="19516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Connettore 2 16">
              <a:extLst>
                <a:ext uri="{FF2B5EF4-FFF2-40B4-BE49-F238E27FC236}">
                  <a16:creationId xmlns:a16="http://schemas.microsoft.com/office/drawing/2014/main" id="{41E8AD3A-C93D-E489-1F8C-3DBC27C9900D}"/>
                </a:ext>
              </a:extLst>
            </p:cNvPr>
            <p:cNvCxnSpPr/>
            <p:nvPr/>
          </p:nvCxnSpPr>
          <p:spPr>
            <a:xfrm>
              <a:off x="1508536" y="4982666"/>
              <a:ext cx="611228" cy="9758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Connettore 2 17">
              <a:extLst>
                <a:ext uri="{FF2B5EF4-FFF2-40B4-BE49-F238E27FC236}">
                  <a16:creationId xmlns:a16="http://schemas.microsoft.com/office/drawing/2014/main" id="{012254A2-1E68-8FE2-4E44-30E8322EDEDB}"/>
                </a:ext>
              </a:extLst>
            </p:cNvPr>
            <p:cNvCxnSpPr/>
            <p:nvPr/>
          </p:nvCxnSpPr>
          <p:spPr>
            <a:xfrm flipV="1">
              <a:off x="2392834" y="4073832"/>
              <a:ext cx="219945" cy="56309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Connettore 2 18">
              <a:extLst>
                <a:ext uri="{FF2B5EF4-FFF2-40B4-BE49-F238E27FC236}">
                  <a16:creationId xmlns:a16="http://schemas.microsoft.com/office/drawing/2014/main" id="{BEE528C1-E9C6-5B44-3598-46547A4455F0}"/>
                </a:ext>
              </a:extLst>
            </p:cNvPr>
            <p:cNvCxnSpPr/>
            <p:nvPr/>
          </p:nvCxnSpPr>
          <p:spPr>
            <a:xfrm flipH="1" flipV="1">
              <a:off x="1873527" y="3074455"/>
              <a:ext cx="494725" cy="43204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Connettore 2 19">
              <a:extLst>
                <a:ext uri="{FF2B5EF4-FFF2-40B4-BE49-F238E27FC236}">
                  <a16:creationId xmlns:a16="http://schemas.microsoft.com/office/drawing/2014/main" id="{8DB42FD6-1A89-2228-BB33-2B7B137CB8FB}"/>
                </a:ext>
              </a:extLst>
            </p:cNvPr>
            <p:cNvCxnSpPr/>
            <p:nvPr/>
          </p:nvCxnSpPr>
          <p:spPr>
            <a:xfrm flipH="1" flipV="1">
              <a:off x="1935149" y="3435361"/>
              <a:ext cx="108012" cy="55520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Connettore 2 20">
              <a:extLst>
                <a:ext uri="{FF2B5EF4-FFF2-40B4-BE49-F238E27FC236}">
                  <a16:creationId xmlns:a16="http://schemas.microsoft.com/office/drawing/2014/main" id="{E97EFF37-7A03-2B28-8D97-4D4AB9F001DF}"/>
                </a:ext>
              </a:extLst>
            </p:cNvPr>
            <p:cNvCxnSpPr/>
            <p:nvPr/>
          </p:nvCxnSpPr>
          <p:spPr>
            <a:xfrm>
              <a:off x="3071436" y="3985556"/>
              <a:ext cx="659280" cy="65432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Connettore 2 21">
              <a:extLst>
                <a:ext uri="{FF2B5EF4-FFF2-40B4-BE49-F238E27FC236}">
                  <a16:creationId xmlns:a16="http://schemas.microsoft.com/office/drawing/2014/main" id="{6FBEF022-6148-B294-5070-6039F125BF75}"/>
                </a:ext>
              </a:extLst>
            </p:cNvPr>
            <p:cNvCxnSpPr/>
            <p:nvPr/>
          </p:nvCxnSpPr>
          <p:spPr>
            <a:xfrm flipH="1">
              <a:off x="685134" y="3604441"/>
              <a:ext cx="108012" cy="68095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1" name="Gruppo 214">
            <a:extLst>
              <a:ext uri="{FF2B5EF4-FFF2-40B4-BE49-F238E27FC236}">
                <a16:creationId xmlns:a16="http://schemas.microsoft.com/office/drawing/2014/main" id="{CE6F21DB-391B-D8EC-FF89-18D42D79BFC6}"/>
              </a:ext>
            </a:extLst>
          </p:cNvPr>
          <p:cNvGrpSpPr/>
          <p:nvPr/>
        </p:nvGrpSpPr>
        <p:grpSpPr>
          <a:xfrm>
            <a:off x="4081818" y="1964882"/>
            <a:ext cx="1582113" cy="1195670"/>
            <a:chOff x="5085908" y="1721348"/>
            <a:chExt cx="2168142" cy="1638557"/>
          </a:xfrm>
        </p:grpSpPr>
        <p:grpSp>
          <p:nvGrpSpPr>
            <p:cNvPr id="22" name="Gruppo 41">
              <a:extLst>
                <a:ext uri="{FF2B5EF4-FFF2-40B4-BE49-F238E27FC236}">
                  <a16:creationId xmlns:a16="http://schemas.microsoft.com/office/drawing/2014/main" id="{55309D8D-616D-4100-FB71-FD8021912800}"/>
                </a:ext>
              </a:extLst>
            </p:cNvPr>
            <p:cNvGrpSpPr/>
            <p:nvPr/>
          </p:nvGrpSpPr>
          <p:grpSpPr>
            <a:xfrm>
              <a:off x="5085908" y="1721348"/>
              <a:ext cx="2024100" cy="1638557"/>
              <a:chOff x="755576" y="2535493"/>
              <a:chExt cx="3024336" cy="2448272"/>
            </a:xfrm>
          </p:grpSpPr>
          <p:sp>
            <p:nvSpPr>
              <p:cNvPr id="32" name="Ovale 42">
                <a:extLst>
                  <a:ext uri="{FF2B5EF4-FFF2-40B4-BE49-F238E27FC236}">
                    <a16:creationId xmlns:a16="http://schemas.microsoft.com/office/drawing/2014/main" id="{7649D258-7572-43AC-C20C-7D7405040703}"/>
                  </a:ext>
                </a:extLst>
              </p:cNvPr>
              <p:cNvSpPr/>
              <p:nvPr/>
            </p:nvSpPr>
            <p:spPr>
              <a:xfrm>
                <a:off x="1475656" y="2715513"/>
                <a:ext cx="216024" cy="2160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 sz="900"/>
              </a:p>
            </p:txBody>
          </p:sp>
          <p:sp>
            <p:nvSpPr>
              <p:cNvPr id="33" name="Ovale 43">
                <a:extLst>
                  <a:ext uri="{FF2B5EF4-FFF2-40B4-BE49-F238E27FC236}">
                    <a16:creationId xmlns:a16="http://schemas.microsoft.com/office/drawing/2014/main" id="{736D9379-E5E6-6FF8-F564-48403387B677}"/>
                  </a:ext>
                </a:extLst>
              </p:cNvPr>
              <p:cNvSpPr/>
              <p:nvPr/>
            </p:nvSpPr>
            <p:spPr>
              <a:xfrm>
                <a:off x="3275856" y="3507601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 sz="900"/>
              </a:p>
            </p:txBody>
          </p:sp>
          <p:sp>
            <p:nvSpPr>
              <p:cNvPr id="34" name="Ovale 44">
                <a:extLst>
                  <a:ext uri="{FF2B5EF4-FFF2-40B4-BE49-F238E27FC236}">
                    <a16:creationId xmlns:a16="http://schemas.microsoft.com/office/drawing/2014/main" id="{97333C71-F1B6-6A89-D744-5191B85C0105}"/>
                  </a:ext>
                </a:extLst>
              </p:cNvPr>
              <p:cNvSpPr/>
              <p:nvPr/>
            </p:nvSpPr>
            <p:spPr>
              <a:xfrm>
                <a:off x="971600" y="3147561"/>
                <a:ext cx="216024" cy="2160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 sz="900"/>
              </a:p>
            </p:txBody>
          </p:sp>
          <p:sp>
            <p:nvSpPr>
              <p:cNvPr id="35" name="Ovale 45">
                <a:extLst>
                  <a:ext uri="{FF2B5EF4-FFF2-40B4-BE49-F238E27FC236}">
                    <a16:creationId xmlns:a16="http://schemas.microsoft.com/office/drawing/2014/main" id="{B558FCFF-4BFD-373C-0AC1-C55EA36E6F93}"/>
                  </a:ext>
                </a:extLst>
              </p:cNvPr>
              <p:cNvSpPr/>
              <p:nvPr/>
            </p:nvSpPr>
            <p:spPr>
              <a:xfrm>
                <a:off x="2195736" y="3494991"/>
                <a:ext cx="216024" cy="2160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 sz="900"/>
              </a:p>
            </p:txBody>
          </p:sp>
          <p:sp>
            <p:nvSpPr>
              <p:cNvPr id="36" name="Ovale 46">
                <a:extLst>
                  <a:ext uri="{FF2B5EF4-FFF2-40B4-BE49-F238E27FC236}">
                    <a16:creationId xmlns:a16="http://schemas.microsoft.com/office/drawing/2014/main" id="{0289A390-4D3E-2470-6602-06E8C8F0EAD6}"/>
                  </a:ext>
                </a:extLst>
              </p:cNvPr>
              <p:cNvSpPr/>
              <p:nvPr/>
            </p:nvSpPr>
            <p:spPr>
              <a:xfrm>
                <a:off x="2564160" y="3029475"/>
                <a:ext cx="216024" cy="2160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 sz="900"/>
              </a:p>
            </p:txBody>
          </p:sp>
          <p:sp>
            <p:nvSpPr>
              <p:cNvPr id="37" name="Ovale 47">
                <a:extLst>
                  <a:ext uri="{FF2B5EF4-FFF2-40B4-BE49-F238E27FC236}">
                    <a16:creationId xmlns:a16="http://schemas.microsoft.com/office/drawing/2014/main" id="{3C1FA84C-7A88-7894-9401-F67CB7A45BF5}"/>
                  </a:ext>
                </a:extLst>
              </p:cNvPr>
              <p:cNvSpPr/>
              <p:nvPr/>
            </p:nvSpPr>
            <p:spPr>
              <a:xfrm>
                <a:off x="2584410" y="4155673"/>
                <a:ext cx="216024" cy="2160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 sz="900"/>
              </a:p>
            </p:txBody>
          </p:sp>
          <p:sp>
            <p:nvSpPr>
              <p:cNvPr id="38" name="Ovale 48">
                <a:extLst>
                  <a:ext uri="{FF2B5EF4-FFF2-40B4-BE49-F238E27FC236}">
                    <a16:creationId xmlns:a16="http://schemas.microsoft.com/office/drawing/2014/main" id="{475DD064-3276-C721-154D-B5900AC67886}"/>
                  </a:ext>
                </a:extLst>
              </p:cNvPr>
              <p:cNvSpPr/>
              <p:nvPr/>
            </p:nvSpPr>
            <p:spPr>
              <a:xfrm>
                <a:off x="1691680" y="4515713"/>
                <a:ext cx="216024" cy="2160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 sz="900"/>
              </a:p>
            </p:txBody>
          </p:sp>
          <p:sp>
            <p:nvSpPr>
              <p:cNvPr id="39" name="Rettangolo 49">
                <a:extLst>
                  <a:ext uri="{FF2B5EF4-FFF2-40B4-BE49-F238E27FC236}">
                    <a16:creationId xmlns:a16="http://schemas.microsoft.com/office/drawing/2014/main" id="{97B7E781-C3AC-E67D-049F-55051B110BBA}"/>
                  </a:ext>
                </a:extLst>
              </p:cNvPr>
              <p:cNvSpPr/>
              <p:nvPr/>
            </p:nvSpPr>
            <p:spPr>
              <a:xfrm>
                <a:off x="755576" y="2535493"/>
                <a:ext cx="3024336" cy="2448272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 sz="900"/>
              </a:p>
            </p:txBody>
          </p:sp>
          <p:sp>
            <p:nvSpPr>
              <p:cNvPr id="40" name="Ovale 50">
                <a:extLst>
                  <a:ext uri="{FF2B5EF4-FFF2-40B4-BE49-F238E27FC236}">
                    <a16:creationId xmlns:a16="http://schemas.microsoft.com/office/drawing/2014/main" id="{E6405DA5-B4DA-89B1-F395-56431C783DF8}"/>
                  </a:ext>
                </a:extLst>
              </p:cNvPr>
              <p:cNvSpPr/>
              <p:nvPr/>
            </p:nvSpPr>
            <p:spPr>
              <a:xfrm>
                <a:off x="1378496" y="3772205"/>
                <a:ext cx="216024" cy="2160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 sz="900"/>
              </a:p>
            </p:txBody>
          </p:sp>
        </p:grpSp>
        <p:grpSp>
          <p:nvGrpSpPr>
            <p:cNvPr id="23" name="Gruppo 51">
              <a:extLst>
                <a:ext uri="{FF2B5EF4-FFF2-40B4-BE49-F238E27FC236}">
                  <a16:creationId xmlns:a16="http://schemas.microsoft.com/office/drawing/2014/main" id="{68E716C5-470B-A24A-9A6D-6921841F77E4}"/>
                </a:ext>
              </a:extLst>
            </p:cNvPr>
            <p:cNvGrpSpPr/>
            <p:nvPr/>
          </p:nvGrpSpPr>
          <p:grpSpPr>
            <a:xfrm>
              <a:off x="5230487" y="1841831"/>
              <a:ext cx="2023563" cy="1342420"/>
              <a:chOff x="685134" y="3074455"/>
              <a:chExt cx="3023533" cy="2005795"/>
            </a:xfrm>
          </p:grpSpPr>
          <p:cxnSp>
            <p:nvCxnSpPr>
              <p:cNvPr id="24" name="Connettore 2 52">
                <a:extLst>
                  <a:ext uri="{FF2B5EF4-FFF2-40B4-BE49-F238E27FC236}">
                    <a16:creationId xmlns:a16="http://schemas.microsoft.com/office/drawing/2014/main" id="{F938DC79-7B22-D682-4F6B-84B5D6C63C95}"/>
                  </a:ext>
                </a:extLst>
              </p:cNvPr>
              <p:cNvCxnSpPr/>
              <p:nvPr/>
            </p:nvCxnSpPr>
            <p:spPr>
              <a:xfrm>
                <a:off x="1308330" y="3240192"/>
                <a:ext cx="400412" cy="390339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" name="Connettore 2 53">
                <a:extLst>
                  <a:ext uri="{FF2B5EF4-FFF2-40B4-BE49-F238E27FC236}">
                    <a16:creationId xmlns:a16="http://schemas.microsoft.com/office/drawing/2014/main" id="{65EE0919-A3BB-AC0C-4E4E-B448760599F7}"/>
                  </a:ext>
                </a:extLst>
              </p:cNvPr>
              <p:cNvCxnSpPr/>
              <p:nvPr/>
            </p:nvCxnSpPr>
            <p:spPr>
              <a:xfrm>
                <a:off x="1202238" y="4218129"/>
                <a:ext cx="709228" cy="195169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" name="Connettore 2 54">
                <a:extLst>
                  <a:ext uri="{FF2B5EF4-FFF2-40B4-BE49-F238E27FC236}">
                    <a16:creationId xmlns:a16="http://schemas.microsoft.com/office/drawing/2014/main" id="{ED0CBBCA-F70E-7802-B3E7-BE23D9BA38E2}"/>
                  </a:ext>
                </a:extLst>
              </p:cNvPr>
              <p:cNvCxnSpPr/>
              <p:nvPr/>
            </p:nvCxnSpPr>
            <p:spPr>
              <a:xfrm>
                <a:off x="1508536" y="4982666"/>
                <a:ext cx="611228" cy="97584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" name="Connettore 2 55">
                <a:extLst>
                  <a:ext uri="{FF2B5EF4-FFF2-40B4-BE49-F238E27FC236}">
                    <a16:creationId xmlns:a16="http://schemas.microsoft.com/office/drawing/2014/main" id="{57CCD58B-525A-57EE-E316-15BD362FD436}"/>
                  </a:ext>
                </a:extLst>
              </p:cNvPr>
              <p:cNvCxnSpPr/>
              <p:nvPr/>
            </p:nvCxnSpPr>
            <p:spPr>
              <a:xfrm flipV="1">
                <a:off x="2392834" y="4073832"/>
                <a:ext cx="219945" cy="563098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" name="Connettore 2 56">
                <a:extLst>
                  <a:ext uri="{FF2B5EF4-FFF2-40B4-BE49-F238E27FC236}">
                    <a16:creationId xmlns:a16="http://schemas.microsoft.com/office/drawing/2014/main" id="{4E51CC8B-62F4-1D80-DD7D-35512B6FE009}"/>
                  </a:ext>
                </a:extLst>
              </p:cNvPr>
              <p:cNvCxnSpPr/>
              <p:nvPr/>
            </p:nvCxnSpPr>
            <p:spPr>
              <a:xfrm flipH="1" flipV="1">
                <a:off x="1873527" y="3074455"/>
                <a:ext cx="494725" cy="432049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" name="Connettore 2 57">
                <a:extLst>
                  <a:ext uri="{FF2B5EF4-FFF2-40B4-BE49-F238E27FC236}">
                    <a16:creationId xmlns:a16="http://schemas.microsoft.com/office/drawing/2014/main" id="{02596E3E-B7B6-2E57-88AD-BD5D4C02E36A}"/>
                  </a:ext>
                </a:extLst>
              </p:cNvPr>
              <p:cNvCxnSpPr/>
              <p:nvPr/>
            </p:nvCxnSpPr>
            <p:spPr>
              <a:xfrm flipH="1" flipV="1">
                <a:off x="1935149" y="3435361"/>
                <a:ext cx="108012" cy="555209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" name="Connettore 2 58">
                <a:extLst>
                  <a:ext uri="{FF2B5EF4-FFF2-40B4-BE49-F238E27FC236}">
                    <a16:creationId xmlns:a16="http://schemas.microsoft.com/office/drawing/2014/main" id="{1DD100C3-6162-0020-E000-786D81F52762}"/>
                  </a:ext>
                </a:extLst>
              </p:cNvPr>
              <p:cNvCxnSpPr/>
              <p:nvPr/>
            </p:nvCxnSpPr>
            <p:spPr>
              <a:xfrm>
                <a:off x="3071436" y="3985556"/>
                <a:ext cx="637231" cy="745083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" name="Connettore 2 59">
                <a:extLst>
                  <a:ext uri="{FF2B5EF4-FFF2-40B4-BE49-F238E27FC236}">
                    <a16:creationId xmlns:a16="http://schemas.microsoft.com/office/drawing/2014/main" id="{EB1D8586-3E96-5F73-F63B-2CC4C6D6D56A}"/>
                  </a:ext>
                </a:extLst>
              </p:cNvPr>
              <p:cNvCxnSpPr/>
              <p:nvPr/>
            </p:nvCxnSpPr>
            <p:spPr>
              <a:xfrm flipH="1">
                <a:off x="685134" y="3604441"/>
                <a:ext cx="108012" cy="68095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1" name="Gruppo 218">
            <a:extLst>
              <a:ext uri="{FF2B5EF4-FFF2-40B4-BE49-F238E27FC236}">
                <a16:creationId xmlns:a16="http://schemas.microsoft.com/office/drawing/2014/main" id="{316F6427-8EDE-F4B0-908B-19CCDE9E603C}"/>
              </a:ext>
            </a:extLst>
          </p:cNvPr>
          <p:cNvGrpSpPr/>
          <p:nvPr/>
        </p:nvGrpSpPr>
        <p:grpSpPr>
          <a:xfrm>
            <a:off x="2599083" y="1964882"/>
            <a:ext cx="1592882" cy="1195670"/>
            <a:chOff x="3389900" y="1886771"/>
            <a:chExt cx="2182899" cy="1638557"/>
          </a:xfrm>
        </p:grpSpPr>
        <p:grpSp>
          <p:nvGrpSpPr>
            <p:cNvPr id="42" name="Gruppo 60">
              <a:extLst>
                <a:ext uri="{FF2B5EF4-FFF2-40B4-BE49-F238E27FC236}">
                  <a16:creationId xmlns:a16="http://schemas.microsoft.com/office/drawing/2014/main" id="{EB9BBBA4-D93D-A023-DC58-CDB97922D4E7}"/>
                </a:ext>
              </a:extLst>
            </p:cNvPr>
            <p:cNvGrpSpPr/>
            <p:nvPr/>
          </p:nvGrpSpPr>
          <p:grpSpPr>
            <a:xfrm>
              <a:off x="3389900" y="1886771"/>
              <a:ext cx="2024100" cy="1638557"/>
              <a:chOff x="755576" y="2535493"/>
              <a:chExt cx="3024336" cy="2448272"/>
            </a:xfrm>
          </p:grpSpPr>
          <p:sp>
            <p:nvSpPr>
              <p:cNvPr id="52" name="Ovale 61">
                <a:extLst>
                  <a:ext uri="{FF2B5EF4-FFF2-40B4-BE49-F238E27FC236}">
                    <a16:creationId xmlns:a16="http://schemas.microsoft.com/office/drawing/2014/main" id="{40FE3DBB-F994-7EC3-9D24-22472ABCFF14}"/>
                  </a:ext>
                </a:extLst>
              </p:cNvPr>
              <p:cNvSpPr/>
              <p:nvPr/>
            </p:nvSpPr>
            <p:spPr>
              <a:xfrm>
                <a:off x="1475656" y="2715513"/>
                <a:ext cx="216024" cy="2160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 sz="900"/>
              </a:p>
            </p:txBody>
          </p:sp>
          <p:sp>
            <p:nvSpPr>
              <p:cNvPr id="53" name="Ovale 62">
                <a:extLst>
                  <a:ext uri="{FF2B5EF4-FFF2-40B4-BE49-F238E27FC236}">
                    <a16:creationId xmlns:a16="http://schemas.microsoft.com/office/drawing/2014/main" id="{86BB0234-64DF-EAD3-1C5D-20717E4513BB}"/>
                  </a:ext>
                </a:extLst>
              </p:cNvPr>
              <p:cNvSpPr/>
              <p:nvPr/>
            </p:nvSpPr>
            <p:spPr>
              <a:xfrm>
                <a:off x="3275856" y="3507601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 sz="900"/>
              </a:p>
            </p:txBody>
          </p:sp>
          <p:sp>
            <p:nvSpPr>
              <p:cNvPr id="54" name="Ovale 63">
                <a:extLst>
                  <a:ext uri="{FF2B5EF4-FFF2-40B4-BE49-F238E27FC236}">
                    <a16:creationId xmlns:a16="http://schemas.microsoft.com/office/drawing/2014/main" id="{970B9774-CB32-6088-7A53-D7205B424954}"/>
                  </a:ext>
                </a:extLst>
              </p:cNvPr>
              <p:cNvSpPr/>
              <p:nvPr/>
            </p:nvSpPr>
            <p:spPr>
              <a:xfrm>
                <a:off x="971600" y="3147561"/>
                <a:ext cx="216024" cy="2160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 sz="900"/>
              </a:p>
            </p:txBody>
          </p:sp>
          <p:sp>
            <p:nvSpPr>
              <p:cNvPr id="55" name="Ovale 64">
                <a:extLst>
                  <a:ext uri="{FF2B5EF4-FFF2-40B4-BE49-F238E27FC236}">
                    <a16:creationId xmlns:a16="http://schemas.microsoft.com/office/drawing/2014/main" id="{32965347-FD4A-8E97-6E23-744D6F996C82}"/>
                  </a:ext>
                </a:extLst>
              </p:cNvPr>
              <p:cNvSpPr/>
              <p:nvPr/>
            </p:nvSpPr>
            <p:spPr>
              <a:xfrm>
                <a:off x="2195736" y="3494991"/>
                <a:ext cx="216024" cy="2160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 sz="900"/>
              </a:p>
            </p:txBody>
          </p:sp>
          <p:sp>
            <p:nvSpPr>
              <p:cNvPr id="56" name="Ovale 65">
                <a:extLst>
                  <a:ext uri="{FF2B5EF4-FFF2-40B4-BE49-F238E27FC236}">
                    <a16:creationId xmlns:a16="http://schemas.microsoft.com/office/drawing/2014/main" id="{38C03C4B-EFA0-A0B6-53AE-EF5A96243E61}"/>
                  </a:ext>
                </a:extLst>
              </p:cNvPr>
              <p:cNvSpPr/>
              <p:nvPr/>
            </p:nvSpPr>
            <p:spPr>
              <a:xfrm>
                <a:off x="2564160" y="3029475"/>
                <a:ext cx="216024" cy="2160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 sz="900"/>
              </a:p>
            </p:txBody>
          </p:sp>
          <p:sp>
            <p:nvSpPr>
              <p:cNvPr id="57" name="Ovale 66">
                <a:extLst>
                  <a:ext uri="{FF2B5EF4-FFF2-40B4-BE49-F238E27FC236}">
                    <a16:creationId xmlns:a16="http://schemas.microsoft.com/office/drawing/2014/main" id="{2DB0D4B6-6470-0EA7-0065-695B0204ED5F}"/>
                  </a:ext>
                </a:extLst>
              </p:cNvPr>
              <p:cNvSpPr/>
              <p:nvPr/>
            </p:nvSpPr>
            <p:spPr>
              <a:xfrm>
                <a:off x="2584410" y="4155673"/>
                <a:ext cx="216024" cy="2160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 sz="900"/>
              </a:p>
            </p:txBody>
          </p:sp>
          <p:sp>
            <p:nvSpPr>
              <p:cNvPr id="58" name="Ovale 67">
                <a:extLst>
                  <a:ext uri="{FF2B5EF4-FFF2-40B4-BE49-F238E27FC236}">
                    <a16:creationId xmlns:a16="http://schemas.microsoft.com/office/drawing/2014/main" id="{EC777F3C-19DF-1490-295F-B7D8CD95768D}"/>
                  </a:ext>
                </a:extLst>
              </p:cNvPr>
              <p:cNvSpPr/>
              <p:nvPr/>
            </p:nvSpPr>
            <p:spPr>
              <a:xfrm>
                <a:off x="1691680" y="4515713"/>
                <a:ext cx="216024" cy="2160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 sz="900"/>
              </a:p>
            </p:txBody>
          </p:sp>
          <p:sp>
            <p:nvSpPr>
              <p:cNvPr id="59" name="Rettangolo 68">
                <a:extLst>
                  <a:ext uri="{FF2B5EF4-FFF2-40B4-BE49-F238E27FC236}">
                    <a16:creationId xmlns:a16="http://schemas.microsoft.com/office/drawing/2014/main" id="{6FBA2AAA-0A3E-48A4-844D-F3E901442260}"/>
                  </a:ext>
                </a:extLst>
              </p:cNvPr>
              <p:cNvSpPr/>
              <p:nvPr/>
            </p:nvSpPr>
            <p:spPr>
              <a:xfrm>
                <a:off x="755576" y="2535493"/>
                <a:ext cx="3024336" cy="2448272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 sz="900"/>
              </a:p>
            </p:txBody>
          </p:sp>
          <p:sp>
            <p:nvSpPr>
              <p:cNvPr id="60" name="Ovale 69">
                <a:extLst>
                  <a:ext uri="{FF2B5EF4-FFF2-40B4-BE49-F238E27FC236}">
                    <a16:creationId xmlns:a16="http://schemas.microsoft.com/office/drawing/2014/main" id="{DFE18899-FA60-1D62-7CEC-58647588F753}"/>
                  </a:ext>
                </a:extLst>
              </p:cNvPr>
              <p:cNvSpPr/>
              <p:nvPr/>
            </p:nvSpPr>
            <p:spPr>
              <a:xfrm>
                <a:off x="1378496" y="3772205"/>
                <a:ext cx="216024" cy="2160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 sz="900"/>
              </a:p>
            </p:txBody>
          </p:sp>
        </p:grpSp>
        <p:grpSp>
          <p:nvGrpSpPr>
            <p:cNvPr id="43" name="Gruppo 70">
              <a:extLst>
                <a:ext uri="{FF2B5EF4-FFF2-40B4-BE49-F238E27FC236}">
                  <a16:creationId xmlns:a16="http://schemas.microsoft.com/office/drawing/2014/main" id="{6FA67C31-578C-FC4A-FB52-AD2859A57320}"/>
                </a:ext>
              </a:extLst>
            </p:cNvPr>
            <p:cNvGrpSpPr/>
            <p:nvPr/>
          </p:nvGrpSpPr>
          <p:grpSpPr>
            <a:xfrm>
              <a:off x="3534479" y="2007254"/>
              <a:ext cx="2038320" cy="1342420"/>
              <a:chOff x="685134" y="3074455"/>
              <a:chExt cx="3045582" cy="2005795"/>
            </a:xfrm>
          </p:grpSpPr>
          <p:cxnSp>
            <p:nvCxnSpPr>
              <p:cNvPr id="44" name="Connettore 2 71">
                <a:extLst>
                  <a:ext uri="{FF2B5EF4-FFF2-40B4-BE49-F238E27FC236}">
                    <a16:creationId xmlns:a16="http://schemas.microsoft.com/office/drawing/2014/main" id="{FE20AB60-CE97-B27A-47BA-4D308E0D5370}"/>
                  </a:ext>
                </a:extLst>
              </p:cNvPr>
              <p:cNvCxnSpPr/>
              <p:nvPr/>
            </p:nvCxnSpPr>
            <p:spPr>
              <a:xfrm>
                <a:off x="1308330" y="3240192"/>
                <a:ext cx="400412" cy="390339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5" name="Connettore 2 72">
                <a:extLst>
                  <a:ext uri="{FF2B5EF4-FFF2-40B4-BE49-F238E27FC236}">
                    <a16:creationId xmlns:a16="http://schemas.microsoft.com/office/drawing/2014/main" id="{E4A9A1D6-7DBF-AD86-5A69-B46DF2A08148}"/>
                  </a:ext>
                </a:extLst>
              </p:cNvPr>
              <p:cNvCxnSpPr/>
              <p:nvPr/>
            </p:nvCxnSpPr>
            <p:spPr>
              <a:xfrm>
                <a:off x="1202238" y="4218129"/>
                <a:ext cx="709228" cy="195169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6" name="Connettore 2 73">
                <a:extLst>
                  <a:ext uri="{FF2B5EF4-FFF2-40B4-BE49-F238E27FC236}">
                    <a16:creationId xmlns:a16="http://schemas.microsoft.com/office/drawing/2014/main" id="{55436D5F-0CA8-2E0B-03EE-47092CE7D5B4}"/>
                  </a:ext>
                </a:extLst>
              </p:cNvPr>
              <p:cNvCxnSpPr/>
              <p:nvPr/>
            </p:nvCxnSpPr>
            <p:spPr>
              <a:xfrm>
                <a:off x="1508536" y="4982666"/>
                <a:ext cx="611228" cy="97584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7" name="Connettore 2 74">
                <a:extLst>
                  <a:ext uri="{FF2B5EF4-FFF2-40B4-BE49-F238E27FC236}">
                    <a16:creationId xmlns:a16="http://schemas.microsoft.com/office/drawing/2014/main" id="{64F9AA83-59E4-2B8F-DB21-8585DA2BD99E}"/>
                  </a:ext>
                </a:extLst>
              </p:cNvPr>
              <p:cNvCxnSpPr/>
              <p:nvPr/>
            </p:nvCxnSpPr>
            <p:spPr>
              <a:xfrm flipV="1">
                <a:off x="2392834" y="4073832"/>
                <a:ext cx="219945" cy="563098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8" name="Connettore 2 75">
                <a:extLst>
                  <a:ext uri="{FF2B5EF4-FFF2-40B4-BE49-F238E27FC236}">
                    <a16:creationId xmlns:a16="http://schemas.microsoft.com/office/drawing/2014/main" id="{68BB348C-1EB9-30CE-F304-D5214201A3E2}"/>
                  </a:ext>
                </a:extLst>
              </p:cNvPr>
              <p:cNvCxnSpPr/>
              <p:nvPr/>
            </p:nvCxnSpPr>
            <p:spPr>
              <a:xfrm flipH="1" flipV="1">
                <a:off x="1873527" y="3074455"/>
                <a:ext cx="494725" cy="432049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9" name="Connettore 2 76">
                <a:extLst>
                  <a:ext uri="{FF2B5EF4-FFF2-40B4-BE49-F238E27FC236}">
                    <a16:creationId xmlns:a16="http://schemas.microsoft.com/office/drawing/2014/main" id="{A27FE178-C6D0-8922-036A-8F70010112BC}"/>
                  </a:ext>
                </a:extLst>
              </p:cNvPr>
              <p:cNvCxnSpPr/>
              <p:nvPr/>
            </p:nvCxnSpPr>
            <p:spPr>
              <a:xfrm flipH="1" flipV="1">
                <a:off x="1935149" y="3435361"/>
                <a:ext cx="108012" cy="555209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0" name="Connettore 2 77">
                <a:extLst>
                  <a:ext uri="{FF2B5EF4-FFF2-40B4-BE49-F238E27FC236}">
                    <a16:creationId xmlns:a16="http://schemas.microsoft.com/office/drawing/2014/main" id="{ADBDC96E-A91D-D06A-86A4-7F2345E55F6C}"/>
                  </a:ext>
                </a:extLst>
              </p:cNvPr>
              <p:cNvCxnSpPr/>
              <p:nvPr/>
            </p:nvCxnSpPr>
            <p:spPr>
              <a:xfrm>
                <a:off x="3071436" y="3985556"/>
                <a:ext cx="659280" cy="745083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1" name="Connettore 2 78">
                <a:extLst>
                  <a:ext uri="{FF2B5EF4-FFF2-40B4-BE49-F238E27FC236}">
                    <a16:creationId xmlns:a16="http://schemas.microsoft.com/office/drawing/2014/main" id="{36C1BF86-C68E-16A4-C52D-97FA4399AF56}"/>
                  </a:ext>
                </a:extLst>
              </p:cNvPr>
              <p:cNvCxnSpPr/>
              <p:nvPr/>
            </p:nvCxnSpPr>
            <p:spPr>
              <a:xfrm flipH="1">
                <a:off x="685134" y="3604441"/>
                <a:ext cx="108012" cy="68095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1" name="Gruppo 215">
            <a:extLst>
              <a:ext uri="{FF2B5EF4-FFF2-40B4-BE49-F238E27FC236}">
                <a16:creationId xmlns:a16="http://schemas.microsoft.com/office/drawing/2014/main" id="{DB91F0F2-99E7-22BB-C94F-AEAFF76A921E}"/>
              </a:ext>
            </a:extLst>
          </p:cNvPr>
          <p:cNvGrpSpPr/>
          <p:nvPr/>
        </p:nvGrpSpPr>
        <p:grpSpPr>
          <a:xfrm>
            <a:off x="1113571" y="1964881"/>
            <a:ext cx="1580622" cy="1195670"/>
            <a:chOff x="1368380" y="1886770"/>
            <a:chExt cx="2166099" cy="1638557"/>
          </a:xfrm>
        </p:grpSpPr>
        <p:grpSp>
          <p:nvGrpSpPr>
            <p:cNvPr id="62" name="Gruppo 79">
              <a:extLst>
                <a:ext uri="{FF2B5EF4-FFF2-40B4-BE49-F238E27FC236}">
                  <a16:creationId xmlns:a16="http://schemas.microsoft.com/office/drawing/2014/main" id="{3E9C901B-D6E1-38EB-2D52-81E362623C1A}"/>
                </a:ext>
              </a:extLst>
            </p:cNvPr>
            <p:cNvGrpSpPr/>
            <p:nvPr/>
          </p:nvGrpSpPr>
          <p:grpSpPr>
            <a:xfrm>
              <a:off x="1368380" y="1886770"/>
              <a:ext cx="2024100" cy="1638557"/>
              <a:chOff x="755576" y="2535493"/>
              <a:chExt cx="3024336" cy="2448272"/>
            </a:xfrm>
          </p:grpSpPr>
          <p:sp>
            <p:nvSpPr>
              <p:cNvPr id="264" name="Ovale 80">
                <a:extLst>
                  <a:ext uri="{FF2B5EF4-FFF2-40B4-BE49-F238E27FC236}">
                    <a16:creationId xmlns:a16="http://schemas.microsoft.com/office/drawing/2014/main" id="{75705EF8-5B34-B2E8-8D4C-6714513DD9F2}"/>
                  </a:ext>
                </a:extLst>
              </p:cNvPr>
              <p:cNvSpPr/>
              <p:nvPr/>
            </p:nvSpPr>
            <p:spPr>
              <a:xfrm>
                <a:off x="1475656" y="2715513"/>
                <a:ext cx="216024" cy="2160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 sz="900"/>
              </a:p>
            </p:txBody>
          </p:sp>
          <p:sp>
            <p:nvSpPr>
              <p:cNvPr id="265" name="Ovale 81">
                <a:extLst>
                  <a:ext uri="{FF2B5EF4-FFF2-40B4-BE49-F238E27FC236}">
                    <a16:creationId xmlns:a16="http://schemas.microsoft.com/office/drawing/2014/main" id="{A2578151-8C73-B6F0-49C8-7F5A7FCC31F8}"/>
                  </a:ext>
                </a:extLst>
              </p:cNvPr>
              <p:cNvSpPr/>
              <p:nvPr/>
            </p:nvSpPr>
            <p:spPr>
              <a:xfrm>
                <a:off x="3275856" y="3507601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 sz="900"/>
              </a:p>
            </p:txBody>
          </p:sp>
          <p:sp>
            <p:nvSpPr>
              <p:cNvPr id="266" name="Ovale 82">
                <a:extLst>
                  <a:ext uri="{FF2B5EF4-FFF2-40B4-BE49-F238E27FC236}">
                    <a16:creationId xmlns:a16="http://schemas.microsoft.com/office/drawing/2014/main" id="{3B19CA80-64EF-298D-0952-2B384DB63494}"/>
                  </a:ext>
                </a:extLst>
              </p:cNvPr>
              <p:cNvSpPr/>
              <p:nvPr/>
            </p:nvSpPr>
            <p:spPr>
              <a:xfrm>
                <a:off x="971600" y="3147561"/>
                <a:ext cx="216024" cy="2160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 sz="900"/>
              </a:p>
            </p:txBody>
          </p:sp>
          <p:sp>
            <p:nvSpPr>
              <p:cNvPr id="267" name="Ovale 83">
                <a:extLst>
                  <a:ext uri="{FF2B5EF4-FFF2-40B4-BE49-F238E27FC236}">
                    <a16:creationId xmlns:a16="http://schemas.microsoft.com/office/drawing/2014/main" id="{8EF17337-83E9-1767-ADC6-2220E4BAE730}"/>
                  </a:ext>
                </a:extLst>
              </p:cNvPr>
              <p:cNvSpPr/>
              <p:nvPr/>
            </p:nvSpPr>
            <p:spPr>
              <a:xfrm>
                <a:off x="2195736" y="3494991"/>
                <a:ext cx="216024" cy="2160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 sz="900"/>
              </a:p>
            </p:txBody>
          </p:sp>
          <p:sp>
            <p:nvSpPr>
              <p:cNvPr id="268" name="Ovale 84">
                <a:extLst>
                  <a:ext uri="{FF2B5EF4-FFF2-40B4-BE49-F238E27FC236}">
                    <a16:creationId xmlns:a16="http://schemas.microsoft.com/office/drawing/2014/main" id="{A3777F7A-9F1D-F7AA-677C-88A82B7A7C77}"/>
                  </a:ext>
                </a:extLst>
              </p:cNvPr>
              <p:cNvSpPr/>
              <p:nvPr/>
            </p:nvSpPr>
            <p:spPr>
              <a:xfrm>
                <a:off x="2564160" y="3029475"/>
                <a:ext cx="216024" cy="2160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 sz="900"/>
              </a:p>
            </p:txBody>
          </p:sp>
          <p:sp>
            <p:nvSpPr>
              <p:cNvPr id="269" name="Ovale 85">
                <a:extLst>
                  <a:ext uri="{FF2B5EF4-FFF2-40B4-BE49-F238E27FC236}">
                    <a16:creationId xmlns:a16="http://schemas.microsoft.com/office/drawing/2014/main" id="{63947C46-7C08-D384-7902-A64CF99A2ED6}"/>
                  </a:ext>
                </a:extLst>
              </p:cNvPr>
              <p:cNvSpPr/>
              <p:nvPr/>
            </p:nvSpPr>
            <p:spPr>
              <a:xfrm>
                <a:off x="2584410" y="4155673"/>
                <a:ext cx="216024" cy="2160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 sz="900"/>
              </a:p>
            </p:txBody>
          </p:sp>
          <p:sp>
            <p:nvSpPr>
              <p:cNvPr id="270" name="Ovale 86">
                <a:extLst>
                  <a:ext uri="{FF2B5EF4-FFF2-40B4-BE49-F238E27FC236}">
                    <a16:creationId xmlns:a16="http://schemas.microsoft.com/office/drawing/2014/main" id="{20436BAA-5B7E-15C4-42C9-5B03191276D1}"/>
                  </a:ext>
                </a:extLst>
              </p:cNvPr>
              <p:cNvSpPr/>
              <p:nvPr/>
            </p:nvSpPr>
            <p:spPr>
              <a:xfrm>
                <a:off x="1691680" y="4515713"/>
                <a:ext cx="216024" cy="2160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 sz="900"/>
              </a:p>
            </p:txBody>
          </p:sp>
          <p:sp>
            <p:nvSpPr>
              <p:cNvPr id="271" name="Rettangolo 87">
                <a:extLst>
                  <a:ext uri="{FF2B5EF4-FFF2-40B4-BE49-F238E27FC236}">
                    <a16:creationId xmlns:a16="http://schemas.microsoft.com/office/drawing/2014/main" id="{EA39C47B-CD94-54F8-FCE9-ADCED5F909B0}"/>
                  </a:ext>
                </a:extLst>
              </p:cNvPr>
              <p:cNvSpPr/>
              <p:nvPr/>
            </p:nvSpPr>
            <p:spPr>
              <a:xfrm>
                <a:off x="755576" y="2535493"/>
                <a:ext cx="3024336" cy="2448272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 sz="900"/>
              </a:p>
            </p:txBody>
          </p:sp>
          <p:sp>
            <p:nvSpPr>
              <p:cNvPr id="272" name="Ovale 88">
                <a:extLst>
                  <a:ext uri="{FF2B5EF4-FFF2-40B4-BE49-F238E27FC236}">
                    <a16:creationId xmlns:a16="http://schemas.microsoft.com/office/drawing/2014/main" id="{41BC2F71-84B5-BF64-0BE8-BD08AF58763E}"/>
                  </a:ext>
                </a:extLst>
              </p:cNvPr>
              <p:cNvSpPr/>
              <p:nvPr/>
            </p:nvSpPr>
            <p:spPr>
              <a:xfrm>
                <a:off x="1378496" y="3772205"/>
                <a:ext cx="216024" cy="2160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 sz="900"/>
              </a:p>
            </p:txBody>
          </p:sp>
        </p:grpSp>
        <p:grpSp>
          <p:nvGrpSpPr>
            <p:cNvPr id="63" name="Gruppo 89">
              <a:extLst>
                <a:ext uri="{FF2B5EF4-FFF2-40B4-BE49-F238E27FC236}">
                  <a16:creationId xmlns:a16="http://schemas.microsoft.com/office/drawing/2014/main" id="{1E86E8AE-670C-9BB0-0069-AA323CF48409}"/>
                </a:ext>
              </a:extLst>
            </p:cNvPr>
            <p:cNvGrpSpPr/>
            <p:nvPr/>
          </p:nvGrpSpPr>
          <p:grpSpPr>
            <a:xfrm>
              <a:off x="1512959" y="2007253"/>
              <a:ext cx="2021520" cy="1342420"/>
              <a:chOff x="685134" y="3074455"/>
              <a:chExt cx="3020480" cy="2005795"/>
            </a:xfrm>
          </p:grpSpPr>
          <p:cxnSp>
            <p:nvCxnSpPr>
              <p:cNvPr id="256" name="Connettore 2 90">
                <a:extLst>
                  <a:ext uri="{FF2B5EF4-FFF2-40B4-BE49-F238E27FC236}">
                    <a16:creationId xmlns:a16="http://schemas.microsoft.com/office/drawing/2014/main" id="{8B01182C-ADE8-1A5B-49A5-656F6D74D1D4}"/>
                  </a:ext>
                </a:extLst>
              </p:cNvPr>
              <p:cNvCxnSpPr/>
              <p:nvPr/>
            </p:nvCxnSpPr>
            <p:spPr>
              <a:xfrm>
                <a:off x="1308330" y="3240192"/>
                <a:ext cx="400412" cy="390339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7" name="Connettore 2 91">
                <a:extLst>
                  <a:ext uri="{FF2B5EF4-FFF2-40B4-BE49-F238E27FC236}">
                    <a16:creationId xmlns:a16="http://schemas.microsoft.com/office/drawing/2014/main" id="{AFFC4B0C-377B-48BF-4CCD-8E27803E059A}"/>
                  </a:ext>
                </a:extLst>
              </p:cNvPr>
              <p:cNvCxnSpPr/>
              <p:nvPr/>
            </p:nvCxnSpPr>
            <p:spPr>
              <a:xfrm>
                <a:off x="1202238" y="4218129"/>
                <a:ext cx="709228" cy="195169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8" name="Connettore 2 92">
                <a:extLst>
                  <a:ext uri="{FF2B5EF4-FFF2-40B4-BE49-F238E27FC236}">
                    <a16:creationId xmlns:a16="http://schemas.microsoft.com/office/drawing/2014/main" id="{4A5F2DD5-5DA6-2BB9-823B-A649AE261F51}"/>
                  </a:ext>
                </a:extLst>
              </p:cNvPr>
              <p:cNvCxnSpPr/>
              <p:nvPr/>
            </p:nvCxnSpPr>
            <p:spPr>
              <a:xfrm>
                <a:off x="1508536" y="4982666"/>
                <a:ext cx="611228" cy="97584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9" name="Connettore 2 93">
                <a:extLst>
                  <a:ext uri="{FF2B5EF4-FFF2-40B4-BE49-F238E27FC236}">
                    <a16:creationId xmlns:a16="http://schemas.microsoft.com/office/drawing/2014/main" id="{1618C1C5-71A4-4B24-A6C8-3DA5F1F1FC2C}"/>
                  </a:ext>
                </a:extLst>
              </p:cNvPr>
              <p:cNvCxnSpPr/>
              <p:nvPr/>
            </p:nvCxnSpPr>
            <p:spPr>
              <a:xfrm flipV="1">
                <a:off x="2392834" y="4073832"/>
                <a:ext cx="219945" cy="563098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0" name="Connettore 2 94">
                <a:extLst>
                  <a:ext uri="{FF2B5EF4-FFF2-40B4-BE49-F238E27FC236}">
                    <a16:creationId xmlns:a16="http://schemas.microsoft.com/office/drawing/2014/main" id="{0414C379-83BA-055B-F2F9-4BF87CF7CAFF}"/>
                  </a:ext>
                </a:extLst>
              </p:cNvPr>
              <p:cNvCxnSpPr/>
              <p:nvPr/>
            </p:nvCxnSpPr>
            <p:spPr>
              <a:xfrm flipH="1" flipV="1">
                <a:off x="1873527" y="3074455"/>
                <a:ext cx="494725" cy="432049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1" name="Connettore 2 95">
                <a:extLst>
                  <a:ext uri="{FF2B5EF4-FFF2-40B4-BE49-F238E27FC236}">
                    <a16:creationId xmlns:a16="http://schemas.microsoft.com/office/drawing/2014/main" id="{FEE30E87-E020-E102-2C70-561D990B7A62}"/>
                  </a:ext>
                </a:extLst>
              </p:cNvPr>
              <p:cNvCxnSpPr/>
              <p:nvPr/>
            </p:nvCxnSpPr>
            <p:spPr>
              <a:xfrm flipH="1" flipV="1">
                <a:off x="1935149" y="3435361"/>
                <a:ext cx="108012" cy="555209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2" name="Connettore 2 96">
                <a:extLst>
                  <a:ext uri="{FF2B5EF4-FFF2-40B4-BE49-F238E27FC236}">
                    <a16:creationId xmlns:a16="http://schemas.microsoft.com/office/drawing/2014/main" id="{934FB1AB-825D-266C-BE68-F1C6474ED83F}"/>
                  </a:ext>
                </a:extLst>
              </p:cNvPr>
              <p:cNvCxnSpPr/>
              <p:nvPr/>
            </p:nvCxnSpPr>
            <p:spPr>
              <a:xfrm>
                <a:off x="3071436" y="3985556"/>
                <a:ext cx="634178" cy="745084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3" name="Connettore 2 97">
                <a:extLst>
                  <a:ext uri="{FF2B5EF4-FFF2-40B4-BE49-F238E27FC236}">
                    <a16:creationId xmlns:a16="http://schemas.microsoft.com/office/drawing/2014/main" id="{9912890C-5492-2F45-C327-6127DF3703F5}"/>
                  </a:ext>
                </a:extLst>
              </p:cNvPr>
              <p:cNvCxnSpPr/>
              <p:nvPr/>
            </p:nvCxnSpPr>
            <p:spPr>
              <a:xfrm flipH="1">
                <a:off x="685134" y="3604441"/>
                <a:ext cx="108012" cy="68095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73" name="Gruppo 213">
            <a:extLst>
              <a:ext uri="{FF2B5EF4-FFF2-40B4-BE49-F238E27FC236}">
                <a16:creationId xmlns:a16="http://schemas.microsoft.com/office/drawing/2014/main" id="{A64F624F-8443-2BAF-F6D4-02777F20349B}"/>
              </a:ext>
            </a:extLst>
          </p:cNvPr>
          <p:cNvGrpSpPr/>
          <p:nvPr/>
        </p:nvGrpSpPr>
        <p:grpSpPr>
          <a:xfrm>
            <a:off x="4081818" y="3171288"/>
            <a:ext cx="1582113" cy="1195670"/>
            <a:chOff x="4932040" y="3374619"/>
            <a:chExt cx="2168142" cy="1638557"/>
          </a:xfrm>
        </p:grpSpPr>
        <p:grpSp>
          <p:nvGrpSpPr>
            <p:cNvPr id="274" name="Gruppo 98">
              <a:extLst>
                <a:ext uri="{FF2B5EF4-FFF2-40B4-BE49-F238E27FC236}">
                  <a16:creationId xmlns:a16="http://schemas.microsoft.com/office/drawing/2014/main" id="{166D3434-EA55-C19B-6128-A594BA2F91F7}"/>
                </a:ext>
              </a:extLst>
            </p:cNvPr>
            <p:cNvGrpSpPr/>
            <p:nvPr/>
          </p:nvGrpSpPr>
          <p:grpSpPr>
            <a:xfrm>
              <a:off x="4932040" y="3374619"/>
              <a:ext cx="2024100" cy="1638557"/>
              <a:chOff x="755576" y="2535493"/>
              <a:chExt cx="3024336" cy="2448272"/>
            </a:xfrm>
          </p:grpSpPr>
          <p:sp>
            <p:nvSpPr>
              <p:cNvPr id="284" name="Ovale 99">
                <a:extLst>
                  <a:ext uri="{FF2B5EF4-FFF2-40B4-BE49-F238E27FC236}">
                    <a16:creationId xmlns:a16="http://schemas.microsoft.com/office/drawing/2014/main" id="{443C21B7-6B07-AA31-4F74-F9C18FB1F7C7}"/>
                  </a:ext>
                </a:extLst>
              </p:cNvPr>
              <p:cNvSpPr/>
              <p:nvPr/>
            </p:nvSpPr>
            <p:spPr>
              <a:xfrm>
                <a:off x="1475656" y="2715513"/>
                <a:ext cx="216024" cy="2160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 sz="900"/>
              </a:p>
            </p:txBody>
          </p:sp>
          <p:sp>
            <p:nvSpPr>
              <p:cNvPr id="285" name="Ovale 100">
                <a:extLst>
                  <a:ext uri="{FF2B5EF4-FFF2-40B4-BE49-F238E27FC236}">
                    <a16:creationId xmlns:a16="http://schemas.microsoft.com/office/drawing/2014/main" id="{F17FA247-3CCD-CDEC-8105-E028BB8BAD28}"/>
                  </a:ext>
                </a:extLst>
              </p:cNvPr>
              <p:cNvSpPr/>
              <p:nvPr/>
            </p:nvSpPr>
            <p:spPr>
              <a:xfrm>
                <a:off x="3275856" y="3507601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 sz="900"/>
              </a:p>
            </p:txBody>
          </p:sp>
          <p:sp>
            <p:nvSpPr>
              <p:cNvPr id="286" name="Ovale 101">
                <a:extLst>
                  <a:ext uri="{FF2B5EF4-FFF2-40B4-BE49-F238E27FC236}">
                    <a16:creationId xmlns:a16="http://schemas.microsoft.com/office/drawing/2014/main" id="{059178D1-1D9D-3462-0A2B-2B8044C3207D}"/>
                  </a:ext>
                </a:extLst>
              </p:cNvPr>
              <p:cNvSpPr/>
              <p:nvPr/>
            </p:nvSpPr>
            <p:spPr>
              <a:xfrm>
                <a:off x="971600" y="3147561"/>
                <a:ext cx="216024" cy="2160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 sz="900"/>
              </a:p>
            </p:txBody>
          </p:sp>
          <p:sp>
            <p:nvSpPr>
              <p:cNvPr id="287" name="Ovale 102">
                <a:extLst>
                  <a:ext uri="{FF2B5EF4-FFF2-40B4-BE49-F238E27FC236}">
                    <a16:creationId xmlns:a16="http://schemas.microsoft.com/office/drawing/2014/main" id="{CDE2986F-6DE4-7977-3FB7-6BB1A82BFFA9}"/>
                  </a:ext>
                </a:extLst>
              </p:cNvPr>
              <p:cNvSpPr/>
              <p:nvPr/>
            </p:nvSpPr>
            <p:spPr>
              <a:xfrm>
                <a:off x="2195736" y="3494991"/>
                <a:ext cx="216024" cy="2160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 sz="900"/>
              </a:p>
            </p:txBody>
          </p:sp>
          <p:sp>
            <p:nvSpPr>
              <p:cNvPr id="288" name="Ovale 103">
                <a:extLst>
                  <a:ext uri="{FF2B5EF4-FFF2-40B4-BE49-F238E27FC236}">
                    <a16:creationId xmlns:a16="http://schemas.microsoft.com/office/drawing/2014/main" id="{8A0D27BC-0DD8-EFBC-893F-8C5A419BFDBB}"/>
                  </a:ext>
                </a:extLst>
              </p:cNvPr>
              <p:cNvSpPr/>
              <p:nvPr/>
            </p:nvSpPr>
            <p:spPr>
              <a:xfrm>
                <a:off x="2564160" y="3029475"/>
                <a:ext cx="216024" cy="2160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 sz="900"/>
              </a:p>
            </p:txBody>
          </p:sp>
          <p:sp>
            <p:nvSpPr>
              <p:cNvPr id="289" name="Ovale 104">
                <a:extLst>
                  <a:ext uri="{FF2B5EF4-FFF2-40B4-BE49-F238E27FC236}">
                    <a16:creationId xmlns:a16="http://schemas.microsoft.com/office/drawing/2014/main" id="{2308F724-AA7B-64CE-0F19-AA758FFA3BBD}"/>
                  </a:ext>
                </a:extLst>
              </p:cNvPr>
              <p:cNvSpPr/>
              <p:nvPr/>
            </p:nvSpPr>
            <p:spPr>
              <a:xfrm>
                <a:off x="2584410" y="4155673"/>
                <a:ext cx="216024" cy="2160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 sz="900"/>
              </a:p>
            </p:txBody>
          </p:sp>
          <p:sp>
            <p:nvSpPr>
              <p:cNvPr id="290" name="Ovale 105">
                <a:extLst>
                  <a:ext uri="{FF2B5EF4-FFF2-40B4-BE49-F238E27FC236}">
                    <a16:creationId xmlns:a16="http://schemas.microsoft.com/office/drawing/2014/main" id="{4B9B2926-797E-32C3-B2C2-02AF6D64F46D}"/>
                  </a:ext>
                </a:extLst>
              </p:cNvPr>
              <p:cNvSpPr/>
              <p:nvPr/>
            </p:nvSpPr>
            <p:spPr>
              <a:xfrm>
                <a:off x="1691680" y="4515713"/>
                <a:ext cx="216024" cy="2160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 sz="900"/>
              </a:p>
            </p:txBody>
          </p:sp>
          <p:sp>
            <p:nvSpPr>
              <p:cNvPr id="291" name="Rettangolo 106">
                <a:extLst>
                  <a:ext uri="{FF2B5EF4-FFF2-40B4-BE49-F238E27FC236}">
                    <a16:creationId xmlns:a16="http://schemas.microsoft.com/office/drawing/2014/main" id="{11F1EDC1-5297-EDA7-76D5-C3E7C63C80E2}"/>
                  </a:ext>
                </a:extLst>
              </p:cNvPr>
              <p:cNvSpPr/>
              <p:nvPr/>
            </p:nvSpPr>
            <p:spPr>
              <a:xfrm>
                <a:off x="755576" y="2535493"/>
                <a:ext cx="3024336" cy="2448272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 sz="900"/>
              </a:p>
            </p:txBody>
          </p:sp>
          <p:sp>
            <p:nvSpPr>
              <p:cNvPr id="292" name="Ovale 107">
                <a:extLst>
                  <a:ext uri="{FF2B5EF4-FFF2-40B4-BE49-F238E27FC236}">
                    <a16:creationId xmlns:a16="http://schemas.microsoft.com/office/drawing/2014/main" id="{EB302E4D-DF5A-5C37-0A83-7DBF712D6974}"/>
                  </a:ext>
                </a:extLst>
              </p:cNvPr>
              <p:cNvSpPr/>
              <p:nvPr/>
            </p:nvSpPr>
            <p:spPr>
              <a:xfrm>
                <a:off x="1378496" y="3772205"/>
                <a:ext cx="216024" cy="2160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 sz="900"/>
              </a:p>
            </p:txBody>
          </p:sp>
        </p:grpSp>
        <p:grpSp>
          <p:nvGrpSpPr>
            <p:cNvPr id="275" name="Gruppo 108">
              <a:extLst>
                <a:ext uri="{FF2B5EF4-FFF2-40B4-BE49-F238E27FC236}">
                  <a16:creationId xmlns:a16="http://schemas.microsoft.com/office/drawing/2014/main" id="{34780008-9CF4-C3DE-1F48-9551E782D43F}"/>
                </a:ext>
              </a:extLst>
            </p:cNvPr>
            <p:cNvGrpSpPr/>
            <p:nvPr/>
          </p:nvGrpSpPr>
          <p:grpSpPr>
            <a:xfrm>
              <a:off x="5076619" y="3495102"/>
              <a:ext cx="2023563" cy="1342420"/>
              <a:chOff x="685134" y="3074455"/>
              <a:chExt cx="3023533" cy="2005795"/>
            </a:xfrm>
          </p:grpSpPr>
          <p:cxnSp>
            <p:nvCxnSpPr>
              <p:cNvPr id="276" name="Connettore 2 109">
                <a:extLst>
                  <a:ext uri="{FF2B5EF4-FFF2-40B4-BE49-F238E27FC236}">
                    <a16:creationId xmlns:a16="http://schemas.microsoft.com/office/drawing/2014/main" id="{DF06DCAE-7342-65A1-9021-8E2F5FC4A443}"/>
                  </a:ext>
                </a:extLst>
              </p:cNvPr>
              <p:cNvCxnSpPr/>
              <p:nvPr/>
            </p:nvCxnSpPr>
            <p:spPr>
              <a:xfrm>
                <a:off x="1308330" y="3240192"/>
                <a:ext cx="400412" cy="390339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7" name="Connettore 2 110">
                <a:extLst>
                  <a:ext uri="{FF2B5EF4-FFF2-40B4-BE49-F238E27FC236}">
                    <a16:creationId xmlns:a16="http://schemas.microsoft.com/office/drawing/2014/main" id="{3057B293-0376-16EE-9242-742E1CE4FF6D}"/>
                  </a:ext>
                </a:extLst>
              </p:cNvPr>
              <p:cNvCxnSpPr/>
              <p:nvPr/>
            </p:nvCxnSpPr>
            <p:spPr>
              <a:xfrm>
                <a:off x="1202238" y="4218129"/>
                <a:ext cx="709228" cy="195169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8" name="Connettore 2 111">
                <a:extLst>
                  <a:ext uri="{FF2B5EF4-FFF2-40B4-BE49-F238E27FC236}">
                    <a16:creationId xmlns:a16="http://schemas.microsoft.com/office/drawing/2014/main" id="{346DD916-747F-49A1-22F3-7854248BFF5C}"/>
                  </a:ext>
                </a:extLst>
              </p:cNvPr>
              <p:cNvCxnSpPr/>
              <p:nvPr/>
            </p:nvCxnSpPr>
            <p:spPr>
              <a:xfrm>
                <a:off x="1508536" y="4982666"/>
                <a:ext cx="611228" cy="97584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9" name="Connettore 2 112">
                <a:extLst>
                  <a:ext uri="{FF2B5EF4-FFF2-40B4-BE49-F238E27FC236}">
                    <a16:creationId xmlns:a16="http://schemas.microsoft.com/office/drawing/2014/main" id="{50EA7CA9-B7DA-AB19-83D2-0AE8F4D3BB05}"/>
                  </a:ext>
                </a:extLst>
              </p:cNvPr>
              <p:cNvCxnSpPr/>
              <p:nvPr/>
            </p:nvCxnSpPr>
            <p:spPr>
              <a:xfrm flipV="1">
                <a:off x="2392834" y="4073832"/>
                <a:ext cx="219945" cy="563098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0" name="Connettore 2 113">
                <a:extLst>
                  <a:ext uri="{FF2B5EF4-FFF2-40B4-BE49-F238E27FC236}">
                    <a16:creationId xmlns:a16="http://schemas.microsoft.com/office/drawing/2014/main" id="{60401468-9112-85D6-A074-A76304DDEE2F}"/>
                  </a:ext>
                </a:extLst>
              </p:cNvPr>
              <p:cNvCxnSpPr/>
              <p:nvPr/>
            </p:nvCxnSpPr>
            <p:spPr>
              <a:xfrm flipH="1" flipV="1">
                <a:off x="1873527" y="3074455"/>
                <a:ext cx="494725" cy="432049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1" name="Connettore 2 114">
                <a:extLst>
                  <a:ext uri="{FF2B5EF4-FFF2-40B4-BE49-F238E27FC236}">
                    <a16:creationId xmlns:a16="http://schemas.microsoft.com/office/drawing/2014/main" id="{C05138B7-458F-BEEA-4168-610510277501}"/>
                  </a:ext>
                </a:extLst>
              </p:cNvPr>
              <p:cNvCxnSpPr/>
              <p:nvPr/>
            </p:nvCxnSpPr>
            <p:spPr>
              <a:xfrm flipH="1" flipV="1">
                <a:off x="1935149" y="3435361"/>
                <a:ext cx="108012" cy="555209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2" name="Connettore 2 115">
                <a:extLst>
                  <a:ext uri="{FF2B5EF4-FFF2-40B4-BE49-F238E27FC236}">
                    <a16:creationId xmlns:a16="http://schemas.microsoft.com/office/drawing/2014/main" id="{14E6EF10-954E-45C1-1310-7C007F5E93EE}"/>
                  </a:ext>
                </a:extLst>
              </p:cNvPr>
              <p:cNvCxnSpPr/>
              <p:nvPr/>
            </p:nvCxnSpPr>
            <p:spPr>
              <a:xfrm>
                <a:off x="3071436" y="3985556"/>
                <a:ext cx="637231" cy="745081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3" name="Connettore 2 116">
                <a:extLst>
                  <a:ext uri="{FF2B5EF4-FFF2-40B4-BE49-F238E27FC236}">
                    <a16:creationId xmlns:a16="http://schemas.microsoft.com/office/drawing/2014/main" id="{13B4D01E-FC97-AAC9-35D8-3899745931D2}"/>
                  </a:ext>
                </a:extLst>
              </p:cNvPr>
              <p:cNvCxnSpPr/>
              <p:nvPr/>
            </p:nvCxnSpPr>
            <p:spPr>
              <a:xfrm flipH="1">
                <a:off x="685134" y="3604441"/>
                <a:ext cx="108012" cy="68095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93" name="Gruppo 216">
            <a:extLst>
              <a:ext uri="{FF2B5EF4-FFF2-40B4-BE49-F238E27FC236}">
                <a16:creationId xmlns:a16="http://schemas.microsoft.com/office/drawing/2014/main" id="{0C5830B0-8616-7D89-AB2A-C28B3911D58D}"/>
              </a:ext>
            </a:extLst>
          </p:cNvPr>
          <p:cNvGrpSpPr/>
          <p:nvPr/>
        </p:nvGrpSpPr>
        <p:grpSpPr>
          <a:xfrm>
            <a:off x="1111688" y="3171288"/>
            <a:ext cx="1582504" cy="1195670"/>
            <a:chOff x="1365800" y="3540042"/>
            <a:chExt cx="2168678" cy="1638557"/>
          </a:xfrm>
        </p:grpSpPr>
        <p:grpSp>
          <p:nvGrpSpPr>
            <p:cNvPr id="294" name="Gruppo 117">
              <a:extLst>
                <a:ext uri="{FF2B5EF4-FFF2-40B4-BE49-F238E27FC236}">
                  <a16:creationId xmlns:a16="http://schemas.microsoft.com/office/drawing/2014/main" id="{E38EF23F-5AD1-A5F2-8A5F-00699E2A9F2B}"/>
                </a:ext>
              </a:extLst>
            </p:cNvPr>
            <p:cNvGrpSpPr/>
            <p:nvPr/>
          </p:nvGrpSpPr>
          <p:grpSpPr>
            <a:xfrm>
              <a:off x="1365800" y="3540042"/>
              <a:ext cx="2024100" cy="1638557"/>
              <a:chOff x="755576" y="2535493"/>
              <a:chExt cx="3024336" cy="2448272"/>
            </a:xfrm>
          </p:grpSpPr>
          <p:sp>
            <p:nvSpPr>
              <p:cNvPr id="304" name="Ovale 118">
                <a:extLst>
                  <a:ext uri="{FF2B5EF4-FFF2-40B4-BE49-F238E27FC236}">
                    <a16:creationId xmlns:a16="http://schemas.microsoft.com/office/drawing/2014/main" id="{5ABE7BA9-2CF0-D05E-E12C-ECBD47C41EAC}"/>
                  </a:ext>
                </a:extLst>
              </p:cNvPr>
              <p:cNvSpPr/>
              <p:nvPr/>
            </p:nvSpPr>
            <p:spPr>
              <a:xfrm>
                <a:off x="1475656" y="2715513"/>
                <a:ext cx="216024" cy="2160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 sz="900"/>
              </a:p>
            </p:txBody>
          </p:sp>
          <p:sp>
            <p:nvSpPr>
              <p:cNvPr id="305" name="Ovale 119">
                <a:extLst>
                  <a:ext uri="{FF2B5EF4-FFF2-40B4-BE49-F238E27FC236}">
                    <a16:creationId xmlns:a16="http://schemas.microsoft.com/office/drawing/2014/main" id="{2CEF429D-C32E-89D2-76A4-98710D457424}"/>
                  </a:ext>
                </a:extLst>
              </p:cNvPr>
              <p:cNvSpPr/>
              <p:nvPr/>
            </p:nvSpPr>
            <p:spPr>
              <a:xfrm>
                <a:off x="3275856" y="3507601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 sz="900"/>
              </a:p>
            </p:txBody>
          </p:sp>
          <p:sp>
            <p:nvSpPr>
              <p:cNvPr id="306" name="Ovale 120">
                <a:extLst>
                  <a:ext uri="{FF2B5EF4-FFF2-40B4-BE49-F238E27FC236}">
                    <a16:creationId xmlns:a16="http://schemas.microsoft.com/office/drawing/2014/main" id="{3AE5FC0E-47AD-A3C9-6598-A82A1E631299}"/>
                  </a:ext>
                </a:extLst>
              </p:cNvPr>
              <p:cNvSpPr/>
              <p:nvPr/>
            </p:nvSpPr>
            <p:spPr>
              <a:xfrm>
                <a:off x="971600" y="3147561"/>
                <a:ext cx="216024" cy="2160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 sz="900"/>
              </a:p>
            </p:txBody>
          </p:sp>
          <p:sp>
            <p:nvSpPr>
              <p:cNvPr id="307" name="Ovale 121">
                <a:extLst>
                  <a:ext uri="{FF2B5EF4-FFF2-40B4-BE49-F238E27FC236}">
                    <a16:creationId xmlns:a16="http://schemas.microsoft.com/office/drawing/2014/main" id="{4339E34A-B077-09BC-3EFF-8995429317A4}"/>
                  </a:ext>
                </a:extLst>
              </p:cNvPr>
              <p:cNvSpPr/>
              <p:nvPr/>
            </p:nvSpPr>
            <p:spPr>
              <a:xfrm>
                <a:off x="2195736" y="3494991"/>
                <a:ext cx="216024" cy="2160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 sz="900"/>
              </a:p>
            </p:txBody>
          </p:sp>
          <p:sp>
            <p:nvSpPr>
              <p:cNvPr id="308" name="Ovale 122">
                <a:extLst>
                  <a:ext uri="{FF2B5EF4-FFF2-40B4-BE49-F238E27FC236}">
                    <a16:creationId xmlns:a16="http://schemas.microsoft.com/office/drawing/2014/main" id="{0C57C264-FFE1-F9D1-55DE-A25BDC77AE07}"/>
                  </a:ext>
                </a:extLst>
              </p:cNvPr>
              <p:cNvSpPr/>
              <p:nvPr/>
            </p:nvSpPr>
            <p:spPr>
              <a:xfrm>
                <a:off x="2564160" y="3029475"/>
                <a:ext cx="216024" cy="2160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 sz="900"/>
              </a:p>
            </p:txBody>
          </p:sp>
          <p:sp>
            <p:nvSpPr>
              <p:cNvPr id="316" name="Ovale 123">
                <a:extLst>
                  <a:ext uri="{FF2B5EF4-FFF2-40B4-BE49-F238E27FC236}">
                    <a16:creationId xmlns:a16="http://schemas.microsoft.com/office/drawing/2014/main" id="{0A6C19FA-48CF-1B76-510C-6BCA565087BD}"/>
                  </a:ext>
                </a:extLst>
              </p:cNvPr>
              <p:cNvSpPr/>
              <p:nvPr/>
            </p:nvSpPr>
            <p:spPr>
              <a:xfrm>
                <a:off x="2584410" y="4155673"/>
                <a:ext cx="216024" cy="2160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 sz="900"/>
              </a:p>
            </p:txBody>
          </p:sp>
          <p:sp>
            <p:nvSpPr>
              <p:cNvPr id="317" name="Ovale 124">
                <a:extLst>
                  <a:ext uri="{FF2B5EF4-FFF2-40B4-BE49-F238E27FC236}">
                    <a16:creationId xmlns:a16="http://schemas.microsoft.com/office/drawing/2014/main" id="{4AA21CFE-2A06-27AF-964E-53737344A885}"/>
                  </a:ext>
                </a:extLst>
              </p:cNvPr>
              <p:cNvSpPr/>
              <p:nvPr/>
            </p:nvSpPr>
            <p:spPr>
              <a:xfrm>
                <a:off x="1691680" y="4515713"/>
                <a:ext cx="216024" cy="2160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 sz="900"/>
              </a:p>
            </p:txBody>
          </p:sp>
          <p:sp>
            <p:nvSpPr>
              <p:cNvPr id="318" name="Rettangolo 125">
                <a:extLst>
                  <a:ext uri="{FF2B5EF4-FFF2-40B4-BE49-F238E27FC236}">
                    <a16:creationId xmlns:a16="http://schemas.microsoft.com/office/drawing/2014/main" id="{82806D3D-B6B2-D866-AE8E-4AF5A736AA5A}"/>
                  </a:ext>
                </a:extLst>
              </p:cNvPr>
              <p:cNvSpPr/>
              <p:nvPr/>
            </p:nvSpPr>
            <p:spPr>
              <a:xfrm>
                <a:off x="755576" y="2535493"/>
                <a:ext cx="3024336" cy="2448272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 sz="900"/>
              </a:p>
            </p:txBody>
          </p:sp>
          <p:sp>
            <p:nvSpPr>
              <p:cNvPr id="319" name="Ovale 126">
                <a:extLst>
                  <a:ext uri="{FF2B5EF4-FFF2-40B4-BE49-F238E27FC236}">
                    <a16:creationId xmlns:a16="http://schemas.microsoft.com/office/drawing/2014/main" id="{58364956-22F4-AC6F-20A3-97A4F3E1BABA}"/>
                  </a:ext>
                </a:extLst>
              </p:cNvPr>
              <p:cNvSpPr/>
              <p:nvPr/>
            </p:nvSpPr>
            <p:spPr>
              <a:xfrm>
                <a:off x="1378496" y="3772205"/>
                <a:ext cx="216024" cy="2160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 sz="900"/>
              </a:p>
            </p:txBody>
          </p:sp>
        </p:grpSp>
        <p:grpSp>
          <p:nvGrpSpPr>
            <p:cNvPr id="295" name="Gruppo 127">
              <a:extLst>
                <a:ext uri="{FF2B5EF4-FFF2-40B4-BE49-F238E27FC236}">
                  <a16:creationId xmlns:a16="http://schemas.microsoft.com/office/drawing/2014/main" id="{FB6F0994-F77A-763E-0AE3-E0BDE22EE3C5}"/>
                </a:ext>
              </a:extLst>
            </p:cNvPr>
            <p:cNvGrpSpPr/>
            <p:nvPr/>
          </p:nvGrpSpPr>
          <p:grpSpPr>
            <a:xfrm>
              <a:off x="1510379" y="3660525"/>
              <a:ext cx="2024099" cy="1342420"/>
              <a:chOff x="685134" y="3074455"/>
              <a:chExt cx="3024334" cy="2005795"/>
            </a:xfrm>
          </p:grpSpPr>
          <p:cxnSp>
            <p:nvCxnSpPr>
              <p:cNvPr id="296" name="Connettore 2 128">
                <a:extLst>
                  <a:ext uri="{FF2B5EF4-FFF2-40B4-BE49-F238E27FC236}">
                    <a16:creationId xmlns:a16="http://schemas.microsoft.com/office/drawing/2014/main" id="{32FB1C40-674D-AC5A-3121-59702F7E2EE2}"/>
                  </a:ext>
                </a:extLst>
              </p:cNvPr>
              <p:cNvCxnSpPr/>
              <p:nvPr/>
            </p:nvCxnSpPr>
            <p:spPr>
              <a:xfrm>
                <a:off x="1308330" y="3240192"/>
                <a:ext cx="400412" cy="390339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7" name="Connettore 2 129">
                <a:extLst>
                  <a:ext uri="{FF2B5EF4-FFF2-40B4-BE49-F238E27FC236}">
                    <a16:creationId xmlns:a16="http://schemas.microsoft.com/office/drawing/2014/main" id="{56ED9648-6CFD-B296-EBAE-7F7918A36EE7}"/>
                  </a:ext>
                </a:extLst>
              </p:cNvPr>
              <p:cNvCxnSpPr/>
              <p:nvPr/>
            </p:nvCxnSpPr>
            <p:spPr>
              <a:xfrm>
                <a:off x="1202238" y="4218129"/>
                <a:ext cx="709228" cy="195169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8" name="Connettore 2 130">
                <a:extLst>
                  <a:ext uri="{FF2B5EF4-FFF2-40B4-BE49-F238E27FC236}">
                    <a16:creationId xmlns:a16="http://schemas.microsoft.com/office/drawing/2014/main" id="{EBFBBA42-D4CE-E848-F54F-8455EF9D2572}"/>
                  </a:ext>
                </a:extLst>
              </p:cNvPr>
              <p:cNvCxnSpPr/>
              <p:nvPr/>
            </p:nvCxnSpPr>
            <p:spPr>
              <a:xfrm>
                <a:off x="1508536" y="4982666"/>
                <a:ext cx="611228" cy="97584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9" name="Connettore 2 131">
                <a:extLst>
                  <a:ext uri="{FF2B5EF4-FFF2-40B4-BE49-F238E27FC236}">
                    <a16:creationId xmlns:a16="http://schemas.microsoft.com/office/drawing/2014/main" id="{DEEC385E-75C7-2302-1031-A1B3F0CE969F}"/>
                  </a:ext>
                </a:extLst>
              </p:cNvPr>
              <p:cNvCxnSpPr/>
              <p:nvPr/>
            </p:nvCxnSpPr>
            <p:spPr>
              <a:xfrm flipV="1">
                <a:off x="2392834" y="4073832"/>
                <a:ext cx="219945" cy="563098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0" name="Connettore 2 132">
                <a:extLst>
                  <a:ext uri="{FF2B5EF4-FFF2-40B4-BE49-F238E27FC236}">
                    <a16:creationId xmlns:a16="http://schemas.microsoft.com/office/drawing/2014/main" id="{8A3B5123-7B02-3E0F-6FDC-99E5AF7CA6E3}"/>
                  </a:ext>
                </a:extLst>
              </p:cNvPr>
              <p:cNvCxnSpPr/>
              <p:nvPr/>
            </p:nvCxnSpPr>
            <p:spPr>
              <a:xfrm flipH="1" flipV="1">
                <a:off x="1873527" y="3074455"/>
                <a:ext cx="494725" cy="432049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1" name="Connettore 2 133">
                <a:extLst>
                  <a:ext uri="{FF2B5EF4-FFF2-40B4-BE49-F238E27FC236}">
                    <a16:creationId xmlns:a16="http://schemas.microsoft.com/office/drawing/2014/main" id="{A6570112-411D-C78F-57EE-4F97C58FD848}"/>
                  </a:ext>
                </a:extLst>
              </p:cNvPr>
              <p:cNvCxnSpPr/>
              <p:nvPr/>
            </p:nvCxnSpPr>
            <p:spPr>
              <a:xfrm flipH="1" flipV="1">
                <a:off x="1935149" y="3435361"/>
                <a:ext cx="108012" cy="555209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2" name="Connettore 2 134">
                <a:extLst>
                  <a:ext uri="{FF2B5EF4-FFF2-40B4-BE49-F238E27FC236}">
                    <a16:creationId xmlns:a16="http://schemas.microsoft.com/office/drawing/2014/main" id="{BC94CD81-4C69-8A34-CCFC-C3A68C3A753B}"/>
                  </a:ext>
                </a:extLst>
              </p:cNvPr>
              <p:cNvCxnSpPr/>
              <p:nvPr/>
            </p:nvCxnSpPr>
            <p:spPr>
              <a:xfrm>
                <a:off x="3071436" y="3985556"/>
                <a:ext cx="638032" cy="745083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3" name="Connettore 2 135">
                <a:extLst>
                  <a:ext uri="{FF2B5EF4-FFF2-40B4-BE49-F238E27FC236}">
                    <a16:creationId xmlns:a16="http://schemas.microsoft.com/office/drawing/2014/main" id="{A05DA809-26B5-DE63-2F0D-D9DBFB62D606}"/>
                  </a:ext>
                </a:extLst>
              </p:cNvPr>
              <p:cNvCxnSpPr/>
              <p:nvPr/>
            </p:nvCxnSpPr>
            <p:spPr>
              <a:xfrm flipH="1">
                <a:off x="685134" y="3604441"/>
                <a:ext cx="108012" cy="68095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20" name="Gruppo 212">
            <a:extLst>
              <a:ext uri="{FF2B5EF4-FFF2-40B4-BE49-F238E27FC236}">
                <a16:creationId xmlns:a16="http://schemas.microsoft.com/office/drawing/2014/main" id="{926BC55C-7DE2-E5B4-CCB1-6295FF44C7C5}"/>
              </a:ext>
            </a:extLst>
          </p:cNvPr>
          <p:cNvGrpSpPr/>
          <p:nvPr/>
        </p:nvGrpSpPr>
        <p:grpSpPr>
          <a:xfrm>
            <a:off x="4076072" y="4364199"/>
            <a:ext cx="1587860" cy="1195670"/>
            <a:chOff x="5085908" y="5009396"/>
            <a:chExt cx="2176018" cy="1638557"/>
          </a:xfrm>
        </p:grpSpPr>
        <p:grpSp>
          <p:nvGrpSpPr>
            <p:cNvPr id="321" name="Gruppo 155">
              <a:extLst>
                <a:ext uri="{FF2B5EF4-FFF2-40B4-BE49-F238E27FC236}">
                  <a16:creationId xmlns:a16="http://schemas.microsoft.com/office/drawing/2014/main" id="{8A3CCDE7-F30D-AC3A-037B-BF385F394F8D}"/>
                </a:ext>
              </a:extLst>
            </p:cNvPr>
            <p:cNvGrpSpPr/>
            <p:nvPr/>
          </p:nvGrpSpPr>
          <p:grpSpPr>
            <a:xfrm>
              <a:off x="5085908" y="5009396"/>
              <a:ext cx="2024100" cy="1638557"/>
              <a:chOff x="755576" y="2535493"/>
              <a:chExt cx="3024336" cy="2448272"/>
            </a:xfrm>
          </p:grpSpPr>
          <p:sp>
            <p:nvSpPr>
              <p:cNvPr id="331" name="Ovale 156">
                <a:extLst>
                  <a:ext uri="{FF2B5EF4-FFF2-40B4-BE49-F238E27FC236}">
                    <a16:creationId xmlns:a16="http://schemas.microsoft.com/office/drawing/2014/main" id="{04F704FF-0647-E770-DD14-BE376CFF1738}"/>
                  </a:ext>
                </a:extLst>
              </p:cNvPr>
              <p:cNvSpPr/>
              <p:nvPr/>
            </p:nvSpPr>
            <p:spPr>
              <a:xfrm>
                <a:off x="1475656" y="2715513"/>
                <a:ext cx="216024" cy="2160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 sz="900"/>
              </a:p>
            </p:txBody>
          </p:sp>
          <p:sp>
            <p:nvSpPr>
              <p:cNvPr id="332" name="Ovale 157">
                <a:extLst>
                  <a:ext uri="{FF2B5EF4-FFF2-40B4-BE49-F238E27FC236}">
                    <a16:creationId xmlns:a16="http://schemas.microsoft.com/office/drawing/2014/main" id="{CED32189-A9AC-26A7-8EF4-7EAF10F14296}"/>
                  </a:ext>
                </a:extLst>
              </p:cNvPr>
              <p:cNvSpPr/>
              <p:nvPr/>
            </p:nvSpPr>
            <p:spPr>
              <a:xfrm>
                <a:off x="3275856" y="3507601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 sz="900"/>
              </a:p>
            </p:txBody>
          </p:sp>
          <p:sp>
            <p:nvSpPr>
              <p:cNvPr id="333" name="Ovale 158">
                <a:extLst>
                  <a:ext uri="{FF2B5EF4-FFF2-40B4-BE49-F238E27FC236}">
                    <a16:creationId xmlns:a16="http://schemas.microsoft.com/office/drawing/2014/main" id="{F74B1481-D780-A560-71FA-C5BB143CBFF6}"/>
                  </a:ext>
                </a:extLst>
              </p:cNvPr>
              <p:cNvSpPr/>
              <p:nvPr/>
            </p:nvSpPr>
            <p:spPr>
              <a:xfrm>
                <a:off x="971600" y="3147561"/>
                <a:ext cx="216024" cy="2160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 sz="900"/>
              </a:p>
            </p:txBody>
          </p:sp>
          <p:sp>
            <p:nvSpPr>
              <p:cNvPr id="334" name="Ovale 159">
                <a:extLst>
                  <a:ext uri="{FF2B5EF4-FFF2-40B4-BE49-F238E27FC236}">
                    <a16:creationId xmlns:a16="http://schemas.microsoft.com/office/drawing/2014/main" id="{0913C2B0-C155-2961-7A1F-40C5FDDF6A96}"/>
                  </a:ext>
                </a:extLst>
              </p:cNvPr>
              <p:cNvSpPr/>
              <p:nvPr/>
            </p:nvSpPr>
            <p:spPr>
              <a:xfrm>
                <a:off x="2195736" y="3494991"/>
                <a:ext cx="216024" cy="2160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 sz="900"/>
              </a:p>
            </p:txBody>
          </p:sp>
          <p:sp>
            <p:nvSpPr>
              <p:cNvPr id="335" name="Ovale 160">
                <a:extLst>
                  <a:ext uri="{FF2B5EF4-FFF2-40B4-BE49-F238E27FC236}">
                    <a16:creationId xmlns:a16="http://schemas.microsoft.com/office/drawing/2014/main" id="{0B45E055-9D38-4D37-BDDE-239D79846E4A}"/>
                  </a:ext>
                </a:extLst>
              </p:cNvPr>
              <p:cNvSpPr/>
              <p:nvPr/>
            </p:nvSpPr>
            <p:spPr>
              <a:xfrm>
                <a:off x="2564160" y="3029475"/>
                <a:ext cx="216024" cy="2160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 sz="900"/>
              </a:p>
            </p:txBody>
          </p:sp>
          <p:sp>
            <p:nvSpPr>
              <p:cNvPr id="336" name="Ovale 161">
                <a:extLst>
                  <a:ext uri="{FF2B5EF4-FFF2-40B4-BE49-F238E27FC236}">
                    <a16:creationId xmlns:a16="http://schemas.microsoft.com/office/drawing/2014/main" id="{42A1BEEA-835A-D9BC-9918-69EE72805CC6}"/>
                  </a:ext>
                </a:extLst>
              </p:cNvPr>
              <p:cNvSpPr/>
              <p:nvPr/>
            </p:nvSpPr>
            <p:spPr>
              <a:xfrm>
                <a:off x="2584410" y="4155673"/>
                <a:ext cx="216024" cy="2160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 sz="900"/>
              </a:p>
            </p:txBody>
          </p:sp>
          <p:sp>
            <p:nvSpPr>
              <p:cNvPr id="337" name="Ovale 162">
                <a:extLst>
                  <a:ext uri="{FF2B5EF4-FFF2-40B4-BE49-F238E27FC236}">
                    <a16:creationId xmlns:a16="http://schemas.microsoft.com/office/drawing/2014/main" id="{9FC305EA-D877-5508-6A47-9F8B0C25FE84}"/>
                  </a:ext>
                </a:extLst>
              </p:cNvPr>
              <p:cNvSpPr/>
              <p:nvPr/>
            </p:nvSpPr>
            <p:spPr>
              <a:xfrm>
                <a:off x="1691680" y="4515713"/>
                <a:ext cx="216024" cy="2160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 sz="900"/>
              </a:p>
            </p:txBody>
          </p:sp>
          <p:sp>
            <p:nvSpPr>
              <p:cNvPr id="338" name="Rettangolo 163">
                <a:extLst>
                  <a:ext uri="{FF2B5EF4-FFF2-40B4-BE49-F238E27FC236}">
                    <a16:creationId xmlns:a16="http://schemas.microsoft.com/office/drawing/2014/main" id="{C807C9B3-7CB4-08A9-C231-9288EEAE1C3D}"/>
                  </a:ext>
                </a:extLst>
              </p:cNvPr>
              <p:cNvSpPr/>
              <p:nvPr/>
            </p:nvSpPr>
            <p:spPr>
              <a:xfrm>
                <a:off x="755576" y="2535493"/>
                <a:ext cx="3024336" cy="2448272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 sz="900"/>
              </a:p>
            </p:txBody>
          </p:sp>
          <p:sp>
            <p:nvSpPr>
              <p:cNvPr id="339" name="Ovale 164">
                <a:extLst>
                  <a:ext uri="{FF2B5EF4-FFF2-40B4-BE49-F238E27FC236}">
                    <a16:creationId xmlns:a16="http://schemas.microsoft.com/office/drawing/2014/main" id="{9489F73D-2100-A4FA-5634-6E87B7BC92AF}"/>
                  </a:ext>
                </a:extLst>
              </p:cNvPr>
              <p:cNvSpPr/>
              <p:nvPr/>
            </p:nvSpPr>
            <p:spPr>
              <a:xfrm>
                <a:off x="1378496" y="3772205"/>
                <a:ext cx="216024" cy="2160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 sz="900"/>
              </a:p>
            </p:txBody>
          </p:sp>
        </p:grpSp>
        <p:grpSp>
          <p:nvGrpSpPr>
            <p:cNvPr id="322" name="Gruppo 165">
              <a:extLst>
                <a:ext uri="{FF2B5EF4-FFF2-40B4-BE49-F238E27FC236}">
                  <a16:creationId xmlns:a16="http://schemas.microsoft.com/office/drawing/2014/main" id="{7ECB0D38-7A19-0631-53E2-09CBAF98D760}"/>
                </a:ext>
              </a:extLst>
            </p:cNvPr>
            <p:cNvGrpSpPr/>
            <p:nvPr/>
          </p:nvGrpSpPr>
          <p:grpSpPr>
            <a:xfrm>
              <a:off x="5230487" y="5129879"/>
              <a:ext cx="2031439" cy="1342420"/>
              <a:chOff x="685134" y="3074455"/>
              <a:chExt cx="3035301" cy="2005795"/>
            </a:xfrm>
          </p:grpSpPr>
          <p:cxnSp>
            <p:nvCxnSpPr>
              <p:cNvPr id="323" name="Connettore 2 166">
                <a:extLst>
                  <a:ext uri="{FF2B5EF4-FFF2-40B4-BE49-F238E27FC236}">
                    <a16:creationId xmlns:a16="http://schemas.microsoft.com/office/drawing/2014/main" id="{B9359A67-B4C4-50E5-2B76-F2C27E5A2601}"/>
                  </a:ext>
                </a:extLst>
              </p:cNvPr>
              <p:cNvCxnSpPr/>
              <p:nvPr/>
            </p:nvCxnSpPr>
            <p:spPr>
              <a:xfrm>
                <a:off x="1308330" y="3240192"/>
                <a:ext cx="400412" cy="390339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4" name="Connettore 2 167">
                <a:extLst>
                  <a:ext uri="{FF2B5EF4-FFF2-40B4-BE49-F238E27FC236}">
                    <a16:creationId xmlns:a16="http://schemas.microsoft.com/office/drawing/2014/main" id="{E635C41B-F19E-C23A-A76D-17D3A23AF54C}"/>
                  </a:ext>
                </a:extLst>
              </p:cNvPr>
              <p:cNvCxnSpPr/>
              <p:nvPr/>
            </p:nvCxnSpPr>
            <p:spPr>
              <a:xfrm>
                <a:off x="1202238" y="4218129"/>
                <a:ext cx="709228" cy="195169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5" name="Connettore 2 168">
                <a:extLst>
                  <a:ext uri="{FF2B5EF4-FFF2-40B4-BE49-F238E27FC236}">
                    <a16:creationId xmlns:a16="http://schemas.microsoft.com/office/drawing/2014/main" id="{EDDD9925-3258-AD73-4A27-D358FA845D3D}"/>
                  </a:ext>
                </a:extLst>
              </p:cNvPr>
              <p:cNvCxnSpPr/>
              <p:nvPr/>
            </p:nvCxnSpPr>
            <p:spPr>
              <a:xfrm>
                <a:off x="1508536" y="4982666"/>
                <a:ext cx="611228" cy="97584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6" name="Connettore 2 169">
                <a:extLst>
                  <a:ext uri="{FF2B5EF4-FFF2-40B4-BE49-F238E27FC236}">
                    <a16:creationId xmlns:a16="http://schemas.microsoft.com/office/drawing/2014/main" id="{B6074DB9-1EEE-0EFA-D29B-7BEFAC3FFE24}"/>
                  </a:ext>
                </a:extLst>
              </p:cNvPr>
              <p:cNvCxnSpPr/>
              <p:nvPr/>
            </p:nvCxnSpPr>
            <p:spPr>
              <a:xfrm flipV="1">
                <a:off x="2392834" y="4073832"/>
                <a:ext cx="219945" cy="563098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7" name="Connettore 2 170">
                <a:extLst>
                  <a:ext uri="{FF2B5EF4-FFF2-40B4-BE49-F238E27FC236}">
                    <a16:creationId xmlns:a16="http://schemas.microsoft.com/office/drawing/2014/main" id="{F3F3EB4F-9C2D-8426-F5EA-0EFD9EFA32E1}"/>
                  </a:ext>
                </a:extLst>
              </p:cNvPr>
              <p:cNvCxnSpPr/>
              <p:nvPr/>
            </p:nvCxnSpPr>
            <p:spPr>
              <a:xfrm flipH="1" flipV="1">
                <a:off x="1873527" y="3074455"/>
                <a:ext cx="494725" cy="432049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8" name="Connettore 2 171">
                <a:extLst>
                  <a:ext uri="{FF2B5EF4-FFF2-40B4-BE49-F238E27FC236}">
                    <a16:creationId xmlns:a16="http://schemas.microsoft.com/office/drawing/2014/main" id="{88975B1B-AA10-63F8-5402-2F5AAD8B9811}"/>
                  </a:ext>
                </a:extLst>
              </p:cNvPr>
              <p:cNvCxnSpPr/>
              <p:nvPr/>
            </p:nvCxnSpPr>
            <p:spPr>
              <a:xfrm flipH="1" flipV="1">
                <a:off x="1935149" y="3435361"/>
                <a:ext cx="108012" cy="555209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9" name="Connettore 2 172">
                <a:extLst>
                  <a:ext uri="{FF2B5EF4-FFF2-40B4-BE49-F238E27FC236}">
                    <a16:creationId xmlns:a16="http://schemas.microsoft.com/office/drawing/2014/main" id="{7D751612-89E1-0CFF-85F9-79C5A81B5BAD}"/>
                  </a:ext>
                </a:extLst>
              </p:cNvPr>
              <p:cNvCxnSpPr/>
              <p:nvPr/>
            </p:nvCxnSpPr>
            <p:spPr>
              <a:xfrm>
                <a:off x="3071436" y="3985556"/>
                <a:ext cx="648999" cy="745083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0" name="Connettore 2 173">
                <a:extLst>
                  <a:ext uri="{FF2B5EF4-FFF2-40B4-BE49-F238E27FC236}">
                    <a16:creationId xmlns:a16="http://schemas.microsoft.com/office/drawing/2014/main" id="{BC1E75E0-1CDE-A0EF-3CC7-82B2B995B945}"/>
                  </a:ext>
                </a:extLst>
              </p:cNvPr>
              <p:cNvCxnSpPr/>
              <p:nvPr/>
            </p:nvCxnSpPr>
            <p:spPr>
              <a:xfrm flipH="1">
                <a:off x="685134" y="3604441"/>
                <a:ext cx="108012" cy="68095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40" name="Gruppo 219">
            <a:extLst>
              <a:ext uri="{FF2B5EF4-FFF2-40B4-BE49-F238E27FC236}">
                <a16:creationId xmlns:a16="http://schemas.microsoft.com/office/drawing/2014/main" id="{E3051BF9-C56A-9C6D-D87E-1CF0E28588C1}"/>
              </a:ext>
            </a:extLst>
          </p:cNvPr>
          <p:cNvGrpSpPr/>
          <p:nvPr/>
        </p:nvGrpSpPr>
        <p:grpSpPr>
          <a:xfrm>
            <a:off x="2588692" y="4364199"/>
            <a:ext cx="1592882" cy="1195670"/>
            <a:chOff x="3389900" y="5174819"/>
            <a:chExt cx="2182899" cy="1638557"/>
          </a:xfrm>
        </p:grpSpPr>
        <p:grpSp>
          <p:nvGrpSpPr>
            <p:cNvPr id="341" name="Gruppo 174">
              <a:extLst>
                <a:ext uri="{FF2B5EF4-FFF2-40B4-BE49-F238E27FC236}">
                  <a16:creationId xmlns:a16="http://schemas.microsoft.com/office/drawing/2014/main" id="{36D2E3BD-11A7-C063-B1AD-669A539C758E}"/>
                </a:ext>
              </a:extLst>
            </p:cNvPr>
            <p:cNvGrpSpPr/>
            <p:nvPr/>
          </p:nvGrpSpPr>
          <p:grpSpPr>
            <a:xfrm>
              <a:off x="3389900" y="5174819"/>
              <a:ext cx="2024100" cy="1638557"/>
              <a:chOff x="755576" y="2535493"/>
              <a:chExt cx="3024336" cy="2448272"/>
            </a:xfrm>
          </p:grpSpPr>
          <p:sp>
            <p:nvSpPr>
              <p:cNvPr id="351" name="Ovale 175">
                <a:extLst>
                  <a:ext uri="{FF2B5EF4-FFF2-40B4-BE49-F238E27FC236}">
                    <a16:creationId xmlns:a16="http://schemas.microsoft.com/office/drawing/2014/main" id="{2C71D4DE-BA61-CE7D-B130-CC2DB905C532}"/>
                  </a:ext>
                </a:extLst>
              </p:cNvPr>
              <p:cNvSpPr/>
              <p:nvPr/>
            </p:nvSpPr>
            <p:spPr>
              <a:xfrm>
                <a:off x="1475656" y="2715513"/>
                <a:ext cx="216024" cy="2160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 sz="900"/>
              </a:p>
            </p:txBody>
          </p:sp>
          <p:sp>
            <p:nvSpPr>
              <p:cNvPr id="352" name="Ovale 176">
                <a:extLst>
                  <a:ext uri="{FF2B5EF4-FFF2-40B4-BE49-F238E27FC236}">
                    <a16:creationId xmlns:a16="http://schemas.microsoft.com/office/drawing/2014/main" id="{6B3C6189-7375-CC97-05AB-FBDBB6EF8108}"/>
                  </a:ext>
                </a:extLst>
              </p:cNvPr>
              <p:cNvSpPr/>
              <p:nvPr/>
            </p:nvSpPr>
            <p:spPr>
              <a:xfrm>
                <a:off x="3275856" y="3507601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 sz="900"/>
              </a:p>
            </p:txBody>
          </p:sp>
          <p:sp>
            <p:nvSpPr>
              <p:cNvPr id="353" name="Ovale 177">
                <a:extLst>
                  <a:ext uri="{FF2B5EF4-FFF2-40B4-BE49-F238E27FC236}">
                    <a16:creationId xmlns:a16="http://schemas.microsoft.com/office/drawing/2014/main" id="{94883D1C-0967-D440-4D75-1A099E7C6BEA}"/>
                  </a:ext>
                </a:extLst>
              </p:cNvPr>
              <p:cNvSpPr/>
              <p:nvPr/>
            </p:nvSpPr>
            <p:spPr>
              <a:xfrm>
                <a:off x="971600" y="3147561"/>
                <a:ext cx="216024" cy="2160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 sz="900"/>
              </a:p>
            </p:txBody>
          </p:sp>
          <p:sp>
            <p:nvSpPr>
              <p:cNvPr id="354" name="Ovale 178">
                <a:extLst>
                  <a:ext uri="{FF2B5EF4-FFF2-40B4-BE49-F238E27FC236}">
                    <a16:creationId xmlns:a16="http://schemas.microsoft.com/office/drawing/2014/main" id="{664D126B-03D0-05F8-D736-869F1734F1C3}"/>
                  </a:ext>
                </a:extLst>
              </p:cNvPr>
              <p:cNvSpPr/>
              <p:nvPr/>
            </p:nvSpPr>
            <p:spPr>
              <a:xfrm>
                <a:off x="2195736" y="3494991"/>
                <a:ext cx="216024" cy="2160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 sz="900"/>
              </a:p>
            </p:txBody>
          </p:sp>
          <p:sp>
            <p:nvSpPr>
              <p:cNvPr id="355" name="Ovale 179">
                <a:extLst>
                  <a:ext uri="{FF2B5EF4-FFF2-40B4-BE49-F238E27FC236}">
                    <a16:creationId xmlns:a16="http://schemas.microsoft.com/office/drawing/2014/main" id="{A8B8B806-CBF2-E6A9-E361-0246E903F557}"/>
                  </a:ext>
                </a:extLst>
              </p:cNvPr>
              <p:cNvSpPr/>
              <p:nvPr/>
            </p:nvSpPr>
            <p:spPr>
              <a:xfrm>
                <a:off x="2564160" y="3029475"/>
                <a:ext cx="216024" cy="2160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 sz="900"/>
              </a:p>
            </p:txBody>
          </p:sp>
          <p:sp>
            <p:nvSpPr>
              <p:cNvPr id="356" name="Ovale 180">
                <a:extLst>
                  <a:ext uri="{FF2B5EF4-FFF2-40B4-BE49-F238E27FC236}">
                    <a16:creationId xmlns:a16="http://schemas.microsoft.com/office/drawing/2014/main" id="{A97043B5-64E9-71CA-98BA-79EBF5D1069E}"/>
                  </a:ext>
                </a:extLst>
              </p:cNvPr>
              <p:cNvSpPr/>
              <p:nvPr/>
            </p:nvSpPr>
            <p:spPr>
              <a:xfrm>
                <a:off x="2584410" y="4155673"/>
                <a:ext cx="216024" cy="2160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 sz="900"/>
              </a:p>
            </p:txBody>
          </p:sp>
          <p:sp>
            <p:nvSpPr>
              <p:cNvPr id="357" name="Ovale 181">
                <a:extLst>
                  <a:ext uri="{FF2B5EF4-FFF2-40B4-BE49-F238E27FC236}">
                    <a16:creationId xmlns:a16="http://schemas.microsoft.com/office/drawing/2014/main" id="{0F4E2283-E8F8-BB46-B1D1-636AA64F07F2}"/>
                  </a:ext>
                </a:extLst>
              </p:cNvPr>
              <p:cNvSpPr/>
              <p:nvPr/>
            </p:nvSpPr>
            <p:spPr>
              <a:xfrm>
                <a:off x="1691680" y="4515713"/>
                <a:ext cx="216024" cy="2160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 sz="900"/>
              </a:p>
            </p:txBody>
          </p:sp>
          <p:sp>
            <p:nvSpPr>
              <p:cNvPr id="358" name="Rettangolo 182">
                <a:extLst>
                  <a:ext uri="{FF2B5EF4-FFF2-40B4-BE49-F238E27FC236}">
                    <a16:creationId xmlns:a16="http://schemas.microsoft.com/office/drawing/2014/main" id="{AABEB4A2-E3D5-9552-E4CC-33C2F60B4F44}"/>
                  </a:ext>
                </a:extLst>
              </p:cNvPr>
              <p:cNvSpPr/>
              <p:nvPr/>
            </p:nvSpPr>
            <p:spPr>
              <a:xfrm>
                <a:off x="755576" y="2535493"/>
                <a:ext cx="3024336" cy="2448272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 sz="900"/>
              </a:p>
            </p:txBody>
          </p:sp>
          <p:sp>
            <p:nvSpPr>
              <p:cNvPr id="359" name="Ovale 183">
                <a:extLst>
                  <a:ext uri="{FF2B5EF4-FFF2-40B4-BE49-F238E27FC236}">
                    <a16:creationId xmlns:a16="http://schemas.microsoft.com/office/drawing/2014/main" id="{2622EA7B-F3E1-0570-4901-5DDF10DA7FFC}"/>
                  </a:ext>
                </a:extLst>
              </p:cNvPr>
              <p:cNvSpPr/>
              <p:nvPr/>
            </p:nvSpPr>
            <p:spPr>
              <a:xfrm>
                <a:off x="1378496" y="3772205"/>
                <a:ext cx="216024" cy="2160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 sz="900"/>
              </a:p>
            </p:txBody>
          </p:sp>
        </p:grpSp>
        <p:grpSp>
          <p:nvGrpSpPr>
            <p:cNvPr id="342" name="Gruppo 184">
              <a:extLst>
                <a:ext uri="{FF2B5EF4-FFF2-40B4-BE49-F238E27FC236}">
                  <a16:creationId xmlns:a16="http://schemas.microsoft.com/office/drawing/2014/main" id="{D9EC1FE3-C50B-B296-7FEF-14FE3A64427B}"/>
                </a:ext>
              </a:extLst>
            </p:cNvPr>
            <p:cNvGrpSpPr/>
            <p:nvPr/>
          </p:nvGrpSpPr>
          <p:grpSpPr>
            <a:xfrm>
              <a:off x="3534479" y="5295302"/>
              <a:ext cx="2038320" cy="1342420"/>
              <a:chOff x="685134" y="3074455"/>
              <a:chExt cx="3045582" cy="2005795"/>
            </a:xfrm>
          </p:grpSpPr>
          <p:cxnSp>
            <p:nvCxnSpPr>
              <p:cNvPr id="343" name="Connettore 2 185">
                <a:extLst>
                  <a:ext uri="{FF2B5EF4-FFF2-40B4-BE49-F238E27FC236}">
                    <a16:creationId xmlns:a16="http://schemas.microsoft.com/office/drawing/2014/main" id="{D36D6E40-25D7-9963-B4E0-94ED79389F63}"/>
                  </a:ext>
                </a:extLst>
              </p:cNvPr>
              <p:cNvCxnSpPr/>
              <p:nvPr/>
            </p:nvCxnSpPr>
            <p:spPr>
              <a:xfrm>
                <a:off x="1308330" y="3240192"/>
                <a:ext cx="400412" cy="390339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4" name="Connettore 2 186">
                <a:extLst>
                  <a:ext uri="{FF2B5EF4-FFF2-40B4-BE49-F238E27FC236}">
                    <a16:creationId xmlns:a16="http://schemas.microsoft.com/office/drawing/2014/main" id="{7B7E3679-B68F-FD2A-E44B-32714D2A039A}"/>
                  </a:ext>
                </a:extLst>
              </p:cNvPr>
              <p:cNvCxnSpPr/>
              <p:nvPr/>
            </p:nvCxnSpPr>
            <p:spPr>
              <a:xfrm>
                <a:off x="1202238" y="4218129"/>
                <a:ext cx="709228" cy="195169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5" name="Connettore 2 187">
                <a:extLst>
                  <a:ext uri="{FF2B5EF4-FFF2-40B4-BE49-F238E27FC236}">
                    <a16:creationId xmlns:a16="http://schemas.microsoft.com/office/drawing/2014/main" id="{77F6CC99-D1B7-9487-4DC4-B9CAEA21CBC2}"/>
                  </a:ext>
                </a:extLst>
              </p:cNvPr>
              <p:cNvCxnSpPr/>
              <p:nvPr/>
            </p:nvCxnSpPr>
            <p:spPr>
              <a:xfrm>
                <a:off x="1508536" y="4982666"/>
                <a:ext cx="611228" cy="97584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6" name="Connettore 2 188">
                <a:extLst>
                  <a:ext uri="{FF2B5EF4-FFF2-40B4-BE49-F238E27FC236}">
                    <a16:creationId xmlns:a16="http://schemas.microsoft.com/office/drawing/2014/main" id="{8953C3C6-A1C1-DAE7-D38F-3004D49D75EF}"/>
                  </a:ext>
                </a:extLst>
              </p:cNvPr>
              <p:cNvCxnSpPr/>
              <p:nvPr/>
            </p:nvCxnSpPr>
            <p:spPr>
              <a:xfrm flipV="1">
                <a:off x="2392834" y="4073832"/>
                <a:ext cx="219945" cy="563098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7" name="Connettore 2 189">
                <a:extLst>
                  <a:ext uri="{FF2B5EF4-FFF2-40B4-BE49-F238E27FC236}">
                    <a16:creationId xmlns:a16="http://schemas.microsoft.com/office/drawing/2014/main" id="{ED587F41-C48C-22DE-B223-7E08059A1753}"/>
                  </a:ext>
                </a:extLst>
              </p:cNvPr>
              <p:cNvCxnSpPr/>
              <p:nvPr/>
            </p:nvCxnSpPr>
            <p:spPr>
              <a:xfrm flipH="1" flipV="1">
                <a:off x="1873527" y="3074455"/>
                <a:ext cx="494725" cy="432049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8" name="Connettore 2 190">
                <a:extLst>
                  <a:ext uri="{FF2B5EF4-FFF2-40B4-BE49-F238E27FC236}">
                    <a16:creationId xmlns:a16="http://schemas.microsoft.com/office/drawing/2014/main" id="{BB5DB94D-947E-AF53-EE47-5EA310F72559}"/>
                  </a:ext>
                </a:extLst>
              </p:cNvPr>
              <p:cNvCxnSpPr/>
              <p:nvPr/>
            </p:nvCxnSpPr>
            <p:spPr>
              <a:xfrm flipH="1" flipV="1">
                <a:off x="1935149" y="3435361"/>
                <a:ext cx="108012" cy="555209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9" name="Connettore 2 191">
                <a:extLst>
                  <a:ext uri="{FF2B5EF4-FFF2-40B4-BE49-F238E27FC236}">
                    <a16:creationId xmlns:a16="http://schemas.microsoft.com/office/drawing/2014/main" id="{E4D36202-ADBA-9D34-4ED8-183C5F92C8F3}"/>
                  </a:ext>
                </a:extLst>
              </p:cNvPr>
              <p:cNvCxnSpPr/>
              <p:nvPr/>
            </p:nvCxnSpPr>
            <p:spPr>
              <a:xfrm>
                <a:off x="3071436" y="3985556"/>
                <a:ext cx="659280" cy="637071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0" name="Connettore 2 192">
                <a:extLst>
                  <a:ext uri="{FF2B5EF4-FFF2-40B4-BE49-F238E27FC236}">
                    <a16:creationId xmlns:a16="http://schemas.microsoft.com/office/drawing/2014/main" id="{A561AD3B-DE31-00C4-00FA-3C9B34A24DED}"/>
                  </a:ext>
                </a:extLst>
              </p:cNvPr>
              <p:cNvCxnSpPr/>
              <p:nvPr/>
            </p:nvCxnSpPr>
            <p:spPr>
              <a:xfrm flipH="1">
                <a:off x="685134" y="3604441"/>
                <a:ext cx="108012" cy="68095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60" name="Gruppo 217">
            <a:extLst>
              <a:ext uri="{FF2B5EF4-FFF2-40B4-BE49-F238E27FC236}">
                <a16:creationId xmlns:a16="http://schemas.microsoft.com/office/drawing/2014/main" id="{12297985-3320-BA65-D80D-B9AC70E2642A}"/>
              </a:ext>
            </a:extLst>
          </p:cNvPr>
          <p:cNvGrpSpPr/>
          <p:nvPr/>
        </p:nvGrpSpPr>
        <p:grpSpPr>
          <a:xfrm>
            <a:off x="1113571" y="4364199"/>
            <a:ext cx="1580622" cy="1195670"/>
            <a:chOff x="1368380" y="5174818"/>
            <a:chExt cx="2166099" cy="1638557"/>
          </a:xfrm>
        </p:grpSpPr>
        <p:grpSp>
          <p:nvGrpSpPr>
            <p:cNvPr id="361" name="Gruppo 193">
              <a:extLst>
                <a:ext uri="{FF2B5EF4-FFF2-40B4-BE49-F238E27FC236}">
                  <a16:creationId xmlns:a16="http://schemas.microsoft.com/office/drawing/2014/main" id="{06DC2F5A-08A4-3E23-3537-469BB7E8ACF9}"/>
                </a:ext>
              </a:extLst>
            </p:cNvPr>
            <p:cNvGrpSpPr/>
            <p:nvPr/>
          </p:nvGrpSpPr>
          <p:grpSpPr>
            <a:xfrm>
              <a:off x="1368380" y="5174818"/>
              <a:ext cx="2024100" cy="1638557"/>
              <a:chOff x="755576" y="2535493"/>
              <a:chExt cx="3024336" cy="2448272"/>
            </a:xfrm>
          </p:grpSpPr>
          <p:sp>
            <p:nvSpPr>
              <p:cNvPr id="371" name="Ovale 194">
                <a:extLst>
                  <a:ext uri="{FF2B5EF4-FFF2-40B4-BE49-F238E27FC236}">
                    <a16:creationId xmlns:a16="http://schemas.microsoft.com/office/drawing/2014/main" id="{EAEB706F-23BC-CBAE-FFC6-163B324A7148}"/>
                  </a:ext>
                </a:extLst>
              </p:cNvPr>
              <p:cNvSpPr/>
              <p:nvPr/>
            </p:nvSpPr>
            <p:spPr>
              <a:xfrm>
                <a:off x="1475656" y="2715513"/>
                <a:ext cx="216024" cy="2160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 sz="900"/>
              </a:p>
            </p:txBody>
          </p:sp>
          <p:sp>
            <p:nvSpPr>
              <p:cNvPr id="372" name="Ovale 195">
                <a:extLst>
                  <a:ext uri="{FF2B5EF4-FFF2-40B4-BE49-F238E27FC236}">
                    <a16:creationId xmlns:a16="http://schemas.microsoft.com/office/drawing/2014/main" id="{6A679F03-2450-FBB7-7602-54C69AC74C2C}"/>
                  </a:ext>
                </a:extLst>
              </p:cNvPr>
              <p:cNvSpPr/>
              <p:nvPr/>
            </p:nvSpPr>
            <p:spPr>
              <a:xfrm>
                <a:off x="3275856" y="3507601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 sz="900"/>
              </a:p>
            </p:txBody>
          </p:sp>
          <p:sp>
            <p:nvSpPr>
              <p:cNvPr id="373" name="Ovale 196">
                <a:extLst>
                  <a:ext uri="{FF2B5EF4-FFF2-40B4-BE49-F238E27FC236}">
                    <a16:creationId xmlns:a16="http://schemas.microsoft.com/office/drawing/2014/main" id="{BCCB594A-4053-6D0B-E3E1-F94A3BDD5C80}"/>
                  </a:ext>
                </a:extLst>
              </p:cNvPr>
              <p:cNvSpPr/>
              <p:nvPr/>
            </p:nvSpPr>
            <p:spPr>
              <a:xfrm>
                <a:off x="971600" y="3147561"/>
                <a:ext cx="216024" cy="2160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 sz="900"/>
              </a:p>
            </p:txBody>
          </p:sp>
          <p:sp>
            <p:nvSpPr>
              <p:cNvPr id="374" name="Ovale 197">
                <a:extLst>
                  <a:ext uri="{FF2B5EF4-FFF2-40B4-BE49-F238E27FC236}">
                    <a16:creationId xmlns:a16="http://schemas.microsoft.com/office/drawing/2014/main" id="{D4237B42-385F-E996-B6CE-85CF22538D4C}"/>
                  </a:ext>
                </a:extLst>
              </p:cNvPr>
              <p:cNvSpPr/>
              <p:nvPr/>
            </p:nvSpPr>
            <p:spPr>
              <a:xfrm>
                <a:off x="2195736" y="3494991"/>
                <a:ext cx="216024" cy="2160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 sz="900"/>
              </a:p>
            </p:txBody>
          </p:sp>
          <p:sp>
            <p:nvSpPr>
              <p:cNvPr id="375" name="Ovale 198">
                <a:extLst>
                  <a:ext uri="{FF2B5EF4-FFF2-40B4-BE49-F238E27FC236}">
                    <a16:creationId xmlns:a16="http://schemas.microsoft.com/office/drawing/2014/main" id="{8C637798-4A5E-1A73-38F7-A3D688514DFC}"/>
                  </a:ext>
                </a:extLst>
              </p:cNvPr>
              <p:cNvSpPr/>
              <p:nvPr/>
            </p:nvSpPr>
            <p:spPr>
              <a:xfrm>
                <a:off x="2564160" y="3029475"/>
                <a:ext cx="216024" cy="2160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 sz="900"/>
              </a:p>
            </p:txBody>
          </p:sp>
          <p:sp>
            <p:nvSpPr>
              <p:cNvPr id="376" name="Ovale 199">
                <a:extLst>
                  <a:ext uri="{FF2B5EF4-FFF2-40B4-BE49-F238E27FC236}">
                    <a16:creationId xmlns:a16="http://schemas.microsoft.com/office/drawing/2014/main" id="{0B0E17ED-AF7F-E714-A62D-02416309FBEC}"/>
                  </a:ext>
                </a:extLst>
              </p:cNvPr>
              <p:cNvSpPr/>
              <p:nvPr/>
            </p:nvSpPr>
            <p:spPr>
              <a:xfrm>
                <a:off x="2584410" y="4155673"/>
                <a:ext cx="216024" cy="2160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 sz="900"/>
              </a:p>
            </p:txBody>
          </p:sp>
          <p:sp>
            <p:nvSpPr>
              <p:cNvPr id="377" name="Ovale 200">
                <a:extLst>
                  <a:ext uri="{FF2B5EF4-FFF2-40B4-BE49-F238E27FC236}">
                    <a16:creationId xmlns:a16="http://schemas.microsoft.com/office/drawing/2014/main" id="{48E1CC8A-B3B5-B973-EFE6-BF1FA78E21D4}"/>
                  </a:ext>
                </a:extLst>
              </p:cNvPr>
              <p:cNvSpPr/>
              <p:nvPr/>
            </p:nvSpPr>
            <p:spPr>
              <a:xfrm>
                <a:off x="1691680" y="4515713"/>
                <a:ext cx="216024" cy="2160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 sz="900"/>
              </a:p>
            </p:txBody>
          </p:sp>
          <p:sp>
            <p:nvSpPr>
              <p:cNvPr id="378" name="Rettangolo 201">
                <a:extLst>
                  <a:ext uri="{FF2B5EF4-FFF2-40B4-BE49-F238E27FC236}">
                    <a16:creationId xmlns:a16="http://schemas.microsoft.com/office/drawing/2014/main" id="{61CD7241-2B6E-CEDD-3D21-E3E75936C5A5}"/>
                  </a:ext>
                </a:extLst>
              </p:cNvPr>
              <p:cNvSpPr/>
              <p:nvPr/>
            </p:nvSpPr>
            <p:spPr>
              <a:xfrm>
                <a:off x="755576" y="2535493"/>
                <a:ext cx="3024336" cy="2448272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 sz="900"/>
              </a:p>
            </p:txBody>
          </p:sp>
          <p:sp>
            <p:nvSpPr>
              <p:cNvPr id="379" name="Ovale 202">
                <a:extLst>
                  <a:ext uri="{FF2B5EF4-FFF2-40B4-BE49-F238E27FC236}">
                    <a16:creationId xmlns:a16="http://schemas.microsoft.com/office/drawing/2014/main" id="{6BC5654C-B900-BD30-387C-2895CC0D6D2E}"/>
                  </a:ext>
                </a:extLst>
              </p:cNvPr>
              <p:cNvSpPr/>
              <p:nvPr/>
            </p:nvSpPr>
            <p:spPr>
              <a:xfrm>
                <a:off x="1378496" y="3772205"/>
                <a:ext cx="216024" cy="2160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 sz="900"/>
              </a:p>
            </p:txBody>
          </p:sp>
        </p:grpSp>
        <p:grpSp>
          <p:nvGrpSpPr>
            <p:cNvPr id="362" name="Gruppo 203">
              <a:extLst>
                <a:ext uri="{FF2B5EF4-FFF2-40B4-BE49-F238E27FC236}">
                  <a16:creationId xmlns:a16="http://schemas.microsoft.com/office/drawing/2014/main" id="{03364FC1-0E84-B551-1F0F-487D73E1B2D7}"/>
                </a:ext>
              </a:extLst>
            </p:cNvPr>
            <p:cNvGrpSpPr/>
            <p:nvPr/>
          </p:nvGrpSpPr>
          <p:grpSpPr>
            <a:xfrm>
              <a:off x="1512959" y="5295301"/>
              <a:ext cx="2021520" cy="1342420"/>
              <a:chOff x="685134" y="3074455"/>
              <a:chExt cx="3020480" cy="2005795"/>
            </a:xfrm>
          </p:grpSpPr>
          <p:cxnSp>
            <p:nvCxnSpPr>
              <p:cNvPr id="363" name="Connettore 2 204">
                <a:extLst>
                  <a:ext uri="{FF2B5EF4-FFF2-40B4-BE49-F238E27FC236}">
                    <a16:creationId xmlns:a16="http://schemas.microsoft.com/office/drawing/2014/main" id="{B4F964E1-E39B-FA40-CAA3-6BE014B20181}"/>
                  </a:ext>
                </a:extLst>
              </p:cNvPr>
              <p:cNvCxnSpPr/>
              <p:nvPr/>
            </p:nvCxnSpPr>
            <p:spPr>
              <a:xfrm>
                <a:off x="1308330" y="3240192"/>
                <a:ext cx="400412" cy="390339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64" name="Connettore 2 205">
                <a:extLst>
                  <a:ext uri="{FF2B5EF4-FFF2-40B4-BE49-F238E27FC236}">
                    <a16:creationId xmlns:a16="http://schemas.microsoft.com/office/drawing/2014/main" id="{DE0035A6-D592-560F-4864-429D5C6CAA92}"/>
                  </a:ext>
                </a:extLst>
              </p:cNvPr>
              <p:cNvCxnSpPr/>
              <p:nvPr/>
            </p:nvCxnSpPr>
            <p:spPr>
              <a:xfrm>
                <a:off x="1202238" y="4218129"/>
                <a:ext cx="709228" cy="195169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65" name="Connettore 2 206">
                <a:extLst>
                  <a:ext uri="{FF2B5EF4-FFF2-40B4-BE49-F238E27FC236}">
                    <a16:creationId xmlns:a16="http://schemas.microsoft.com/office/drawing/2014/main" id="{00F9344F-F0F4-E530-1796-0760903C9A84}"/>
                  </a:ext>
                </a:extLst>
              </p:cNvPr>
              <p:cNvCxnSpPr/>
              <p:nvPr/>
            </p:nvCxnSpPr>
            <p:spPr>
              <a:xfrm>
                <a:off x="1508536" y="4982666"/>
                <a:ext cx="611228" cy="97584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66" name="Connettore 2 207">
                <a:extLst>
                  <a:ext uri="{FF2B5EF4-FFF2-40B4-BE49-F238E27FC236}">
                    <a16:creationId xmlns:a16="http://schemas.microsoft.com/office/drawing/2014/main" id="{DFE1B917-1A4E-1E6D-BAF3-0EBDBEE4741B}"/>
                  </a:ext>
                </a:extLst>
              </p:cNvPr>
              <p:cNvCxnSpPr/>
              <p:nvPr/>
            </p:nvCxnSpPr>
            <p:spPr>
              <a:xfrm flipV="1">
                <a:off x="2392834" y="4073832"/>
                <a:ext cx="219945" cy="563098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67" name="Connettore 2 208">
                <a:extLst>
                  <a:ext uri="{FF2B5EF4-FFF2-40B4-BE49-F238E27FC236}">
                    <a16:creationId xmlns:a16="http://schemas.microsoft.com/office/drawing/2014/main" id="{E4AFF721-A923-DD5B-8812-8B26230DBE8B}"/>
                  </a:ext>
                </a:extLst>
              </p:cNvPr>
              <p:cNvCxnSpPr/>
              <p:nvPr/>
            </p:nvCxnSpPr>
            <p:spPr>
              <a:xfrm flipH="1" flipV="1">
                <a:off x="1873527" y="3074455"/>
                <a:ext cx="494725" cy="432049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68" name="Connettore 2 209">
                <a:extLst>
                  <a:ext uri="{FF2B5EF4-FFF2-40B4-BE49-F238E27FC236}">
                    <a16:creationId xmlns:a16="http://schemas.microsoft.com/office/drawing/2014/main" id="{7672C016-1146-49C2-F6C3-870BAD9CBBA5}"/>
                  </a:ext>
                </a:extLst>
              </p:cNvPr>
              <p:cNvCxnSpPr/>
              <p:nvPr/>
            </p:nvCxnSpPr>
            <p:spPr>
              <a:xfrm flipH="1" flipV="1">
                <a:off x="1935149" y="3435361"/>
                <a:ext cx="108012" cy="555209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69" name="Connettore 2 210">
                <a:extLst>
                  <a:ext uri="{FF2B5EF4-FFF2-40B4-BE49-F238E27FC236}">
                    <a16:creationId xmlns:a16="http://schemas.microsoft.com/office/drawing/2014/main" id="{1CC2E34F-D813-DE77-6370-60726E8A6E6C}"/>
                  </a:ext>
                </a:extLst>
              </p:cNvPr>
              <p:cNvCxnSpPr/>
              <p:nvPr/>
            </p:nvCxnSpPr>
            <p:spPr>
              <a:xfrm>
                <a:off x="3071436" y="3985556"/>
                <a:ext cx="634178" cy="745083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70" name="Connettore 2 211">
                <a:extLst>
                  <a:ext uri="{FF2B5EF4-FFF2-40B4-BE49-F238E27FC236}">
                    <a16:creationId xmlns:a16="http://schemas.microsoft.com/office/drawing/2014/main" id="{07C4E5F7-89D8-E834-FD82-9E51DC3CB16F}"/>
                  </a:ext>
                </a:extLst>
              </p:cNvPr>
              <p:cNvCxnSpPr/>
              <p:nvPr/>
            </p:nvCxnSpPr>
            <p:spPr>
              <a:xfrm flipH="1">
                <a:off x="685134" y="3604441"/>
                <a:ext cx="108012" cy="68095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380" name="Rettangolo 221">
            <a:extLst>
              <a:ext uri="{FF2B5EF4-FFF2-40B4-BE49-F238E27FC236}">
                <a16:creationId xmlns:a16="http://schemas.microsoft.com/office/drawing/2014/main" id="{1574E7D7-2C05-2383-8F99-4707142EA6C2}"/>
              </a:ext>
            </a:extLst>
          </p:cNvPr>
          <p:cNvSpPr/>
          <p:nvPr/>
        </p:nvSpPr>
        <p:spPr>
          <a:xfrm>
            <a:off x="5868345" y="3489513"/>
            <a:ext cx="457597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CH" sz="2500"/>
              <a:t>…</a:t>
            </a:r>
          </a:p>
        </p:txBody>
      </p:sp>
      <p:sp>
        <p:nvSpPr>
          <p:cNvPr id="381" name="Rettangolo 222">
            <a:extLst>
              <a:ext uri="{FF2B5EF4-FFF2-40B4-BE49-F238E27FC236}">
                <a16:creationId xmlns:a16="http://schemas.microsoft.com/office/drawing/2014/main" id="{8CC510EE-49A9-D71C-97C4-2FA41D937E6F}"/>
              </a:ext>
            </a:extLst>
          </p:cNvPr>
          <p:cNvSpPr/>
          <p:nvPr/>
        </p:nvSpPr>
        <p:spPr>
          <a:xfrm>
            <a:off x="403678" y="3489513"/>
            <a:ext cx="457597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CH" sz="2500"/>
              <a:t>…</a:t>
            </a:r>
          </a:p>
        </p:txBody>
      </p:sp>
      <p:sp>
        <p:nvSpPr>
          <p:cNvPr id="384" name="TextBox 383">
            <a:extLst>
              <a:ext uri="{FF2B5EF4-FFF2-40B4-BE49-F238E27FC236}">
                <a16:creationId xmlns:a16="http://schemas.microsoft.com/office/drawing/2014/main" id="{7D12D0BD-5EC7-546B-8363-55248423C90F}"/>
              </a:ext>
            </a:extLst>
          </p:cNvPr>
          <p:cNvSpPr txBox="1"/>
          <p:nvPr/>
        </p:nvSpPr>
        <p:spPr>
          <a:xfrm>
            <a:off x="171817" y="5976847"/>
            <a:ext cx="6070829" cy="4206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25400" tIns="25400" rIns="25400" bIns="25400" numCol="1" spcCol="38100" rtlCol="0" anchor="ctr">
            <a:spAutoFit/>
          </a:bodyPr>
          <a:lstStyle/>
          <a:p>
            <a:pPr algn="ctr" defTabSz="412750" hangingPunct="0"/>
            <a:r>
              <a:rPr lang="en-GB" sz="2400">
                <a:latin typeface="Helvetica" panose="020B0604020202020204" pitchFamily="34" charset="0"/>
                <a:cs typeface="Helvetica" panose="020B0604020202020204" pitchFamily="34" charset="0"/>
              </a:rPr>
              <a:t>Typically, PBC applied in </a:t>
            </a:r>
            <a:r>
              <a:rPr lang="en-GB" sz="2400" i="1">
                <a:latin typeface="Helvetica" panose="020B0604020202020204" pitchFamily="34" charset="0"/>
                <a:cs typeface="Helvetica" panose="020B0604020202020204" pitchFamily="34" charset="0"/>
              </a:rPr>
              <a:t>x</a:t>
            </a:r>
            <a:r>
              <a:rPr lang="en-GB" sz="2400">
                <a:latin typeface="Helvetica" panose="020B0604020202020204" pitchFamily="34" charset="0"/>
                <a:cs typeface="Helvetica" panose="020B0604020202020204" pitchFamily="34" charset="0"/>
              </a:rPr>
              <a:t>, </a:t>
            </a:r>
            <a:r>
              <a:rPr lang="en-GB" sz="2400" i="1">
                <a:latin typeface="Helvetica" panose="020B0604020202020204" pitchFamily="34" charset="0"/>
                <a:cs typeface="Helvetica" panose="020B0604020202020204" pitchFamily="34" charset="0"/>
              </a:rPr>
              <a:t>y</a:t>
            </a:r>
            <a:r>
              <a:rPr lang="en-GB" sz="2400">
                <a:latin typeface="Helvetica" panose="020B0604020202020204" pitchFamily="34" charset="0"/>
                <a:cs typeface="Helvetica" panose="020B0604020202020204" pitchFamily="34" charset="0"/>
              </a:rPr>
              <a:t> and </a:t>
            </a:r>
            <a:r>
              <a:rPr lang="en-GB" sz="2400" i="1">
                <a:latin typeface="Helvetica" panose="020B0604020202020204" pitchFamily="34" charset="0"/>
                <a:cs typeface="Helvetica" panose="020B0604020202020204" pitchFamily="34" charset="0"/>
              </a:rPr>
              <a:t>z</a:t>
            </a:r>
            <a:r>
              <a:rPr lang="en-GB" sz="2400">
                <a:latin typeface="Helvetica" panose="020B0604020202020204" pitchFamily="34" charset="0"/>
                <a:cs typeface="Helvetica" panose="020B0604020202020204" pitchFamily="34" charset="0"/>
              </a:rPr>
              <a:t> direction</a:t>
            </a:r>
            <a:endParaRPr lang="en-GB" sz="2400">
              <a:solidFill>
                <a:srgbClr val="000000"/>
              </a:solidFill>
              <a:latin typeface="Helvetica" panose="020B0604020202020204" pitchFamily="34" charset="0"/>
              <a:cs typeface="Helvetica" panose="020B0604020202020204" pitchFamily="34" charset="0"/>
              <a:sym typeface="Helvetica Neue"/>
            </a:endParaRPr>
          </a:p>
        </p:txBody>
      </p:sp>
      <p:sp>
        <p:nvSpPr>
          <p:cNvPr id="311" name="TextBox 310">
            <a:extLst>
              <a:ext uri="{FF2B5EF4-FFF2-40B4-BE49-F238E27FC236}">
                <a16:creationId xmlns:a16="http://schemas.microsoft.com/office/drawing/2014/main" id="{6237A3A5-2262-4480-25BB-F2E0831BCF5B}"/>
              </a:ext>
            </a:extLst>
          </p:cNvPr>
          <p:cNvSpPr txBox="1"/>
          <p:nvPr/>
        </p:nvSpPr>
        <p:spPr>
          <a:xfrm>
            <a:off x="2514950" y="1368448"/>
            <a:ext cx="7079695" cy="4206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25400" tIns="25400" rIns="25400" bIns="25400" numCol="1" spcCol="38100" rtlCol="0" anchor="ctr">
            <a:spAutoFit/>
          </a:bodyPr>
          <a:lstStyle/>
          <a:p>
            <a:pPr algn="ctr" defTabSz="412750" hangingPunct="0"/>
            <a:r>
              <a:rPr lang="en-GB" sz="2400">
                <a:latin typeface="Helvetica" panose="020B0604020202020204" pitchFamily="34" charset="0"/>
                <a:cs typeface="Helvetica" panose="020B0604020202020204" pitchFamily="34" charset="0"/>
              </a:rPr>
              <a:t>Useful to reduce finite-size effect and simulate bulk</a:t>
            </a:r>
            <a:endParaRPr lang="en-GB" sz="2400">
              <a:solidFill>
                <a:srgbClr val="000000"/>
              </a:solidFill>
              <a:latin typeface="Helvetica" panose="020B0604020202020204" pitchFamily="34" charset="0"/>
              <a:cs typeface="Helvetica" panose="020B0604020202020204" pitchFamily="34" charset="0"/>
              <a:sym typeface="Helvetica Neue"/>
            </a:endParaRPr>
          </a:p>
        </p:txBody>
      </p:sp>
      <p:pic>
        <p:nvPicPr>
          <p:cNvPr id="387" name="Picture 386">
            <a:extLst>
              <a:ext uri="{FF2B5EF4-FFF2-40B4-BE49-F238E27FC236}">
                <a16:creationId xmlns:a16="http://schemas.microsoft.com/office/drawing/2014/main" id="{4B3CEC9F-7447-61FD-2A41-E1EA483337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9017" y="1749555"/>
            <a:ext cx="4822399" cy="343145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0" grpId="0"/>
      <p:bldP spid="381" grpId="0"/>
      <p:bldP spid="384" grpId="0"/>
      <p:bldP spid="3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None/>
            </a:pPr>
            <a:r>
              <a:rPr lang="it-CH" b="1" dirty="0"/>
              <a:t>Timescales in biochemistry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970D657-E3DB-14D9-4A1C-4FD381D3892E}"/>
              </a:ext>
            </a:extLst>
          </p:cNvPr>
          <p:cNvSpPr/>
          <p:nvPr/>
        </p:nvSpPr>
        <p:spPr>
          <a:xfrm>
            <a:off x="1968299" y="2046677"/>
            <a:ext cx="5943667" cy="229886"/>
          </a:xfrm>
          <a:prstGeom prst="rect">
            <a:avLst/>
          </a:prstGeom>
          <a:gradFill>
            <a:gsLst>
              <a:gs pos="0">
                <a:schemeClr val="bg1">
                  <a:lumMod val="50000"/>
                </a:schemeClr>
              </a:gs>
              <a:gs pos="44000">
                <a:schemeClr val="bg1">
                  <a:lumMod val="50000"/>
                </a:schemeClr>
              </a:gs>
              <a:gs pos="100000">
                <a:schemeClr val="bg1"/>
              </a:gs>
            </a:gsLst>
            <a:lin ang="0" scaled="0"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/>
              <a:t>Molecular Dynamics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0106023-0C8D-7B39-3977-4E825935AE0F}"/>
              </a:ext>
            </a:extLst>
          </p:cNvPr>
          <p:cNvGrpSpPr/>
          <p:nvPr/>
        </p:nvGrpSpPr>
        <p:grpSpPr>
          <a:xfrm>
            <a:off x="450760" y="2605846"/>
            <a:ext cx="11426535" cy="2608950"/>
            <a:chOff x="450760" y="2605846"/>
            <a:chExt cx="11426535" cy="2608950"/>
          </a:xfrm>
        </p:grpSpPr>
        <p:pic>
          <p:nvPicPr>
            <p:cNvPr id="8" name="Picture 3" descr="C:\Users\Matteo\Documents\research\presentations\2015_Pavia\timescales.png">
              <a:extLst>
                <a:ext uri="{FF2B5EF4-FFF2-40B4-BE49-F238E27FC236}">
                  <a16:creationId xmlns:a16="http://schemas.microsoft.com/office/drawing/2014/main" id="{CAE76970-75BE-B79F-0DC5-4E80B8804A0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6714"/>
            <a:stretch/>
          </p:blipFill>
          <p:spPr bwMode="auto">
            <a:xfrm>
              <a:off x="450760" y="2605846"/>
              <a:ext cx="11426535" cy="26089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9D617EE-3624-1107-B018-8BF926D90F39}"/>
                </a:ext>
              </a:extLst>
            </p:cNvPr>
            <p:cNvSpPr/>
            <p:nvPr/>
          </p:nvSpPr>
          <p:spPr>
            <a:xfrm>
              <a:off x="782947" y="3747822"/>
              <a:ext cx="997727" cy="43313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dirty="0">
                  <a:solidFill>
                    <a:sysClr val="windowText" lastClr="000000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Light absorption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A05FD39-3176-44E2-A654-1D9A4309CFEA}"/>
                </a:ext>
              </a:extLst>
            </p:cNvPr>
            <p:cNvSpPr/>
            <p:nvPr/>
          </p:nvSpPr>
          <p:spPr>
            <a:xfrm>
              <a:off x="1761424" y="4253146"/>
              <a:ext cx="1694046" cy="18769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dirty="0">
                  <a:solidFill>
                    <a:sysClr val="windowText" lastClr="000000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Electron transfer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61CA5BE-AB5B-7446-2F23-F8AD80DD09D9}"/>
                </a:ext>
              </a:extLst>
            </p:cNvPr>
            <p:cNvSpPr/>
            <p:nvPr/>
          </p:nvSpPr>
          <p:spPr>
            <a:xfrm>
              <a:off x="3944753" y="4107162"/>
              <a:ext cx="1694046" cy="18769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dirty="0">
                  <a:solidFill>
                    <a:sysClr val="windowText" lastClr="000000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Side chain flip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35CEA74-FD88-4AE6-05FC-97FCDB898859}"/>
                </a:ext>
              </a:extLst>
            </p:cNvPr>
            <p:cNvSpPr/>
            <p:nvPr/>
          </p:nvSpPr>
          <p:spPr>
            <a:xfrm>
              <a:off x="7745134" y="4105559"/>
              <a:ext cx="1694046" cy="18769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dirty="0">
                  <a:solidFill>
                    <a:sysClr val="windowText" lastClr="000000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Active transport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BB21EDF-A1D6-CF36-19C5-31E32ADFC8B0}"/>
                </a:ext>
              </a:extLst>
            </p:cNvPr>
            <p:cNvSpPr/>
            <p:nvPr/>
          </p:nvSpPr>
          <p:spPr>
            <a:xfrm>
              <a:off x="5348439" y="4827453"/>
              <a:ext cx="1694046" cy="18769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dirty="0">
                  <a:solidFill>
                    <a:sysClr val="windowText" lastClr="000000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Domain motion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3F96A10-E0FC-26DD-95A8-B3D1A1E2CF37}"/>
                </a:ext>
              </a:extLst>
            </p:cNvPr>
            <p:cNvSpPr/>
            <p:nvPr/>
          </p:nvSpPr>
          <p:spPr>
            <a:xfrm>
              <a:off x="7329641" y="4825851"/>
              <a:ext cx="1694046" cy="18769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dirty="0">
                  <a:solidFill>
                    <a:sysClr val="windowText" lastClr="000000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Active potential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E57B6C9-B4F7-ECE9-EF5D-FD44CC700CD3}"/>
                </a:ext>
              </a:extLst>
            </p:cNvPr>
            <p:cNvSpPr/>
            <p:nvPr/>
          </p:nvSpPr>
          <p:spPr>
            <a:xfrm>
              <a:off x="6009375" y="4545116"/>
              <a:ext cx="1694046" cy="18769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dirty="0">
                  <a:solidFill>
                    <a:sysClr val="windowText" lastClr="000000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Channel gating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FD6964B-25E9-E31E-8987-68273252F433}"/>
                </a:ext>
              </a:extLst>
            </p:cNvPr>
            <p:cNvSpPr/>
            <p:nvPr/>
          </p:nvSpPr>
          <p:spPr>
            <a:xfrm>
              <a:off x="5536132" y="3744615"/>
              <a:ext cx="1694046" cy="18769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dirty="0">
                  <a:solidFill>
                    <a:sysClr val="windowText" lastClr="000000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Solute permeation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975C4E0-DBEB-034D-09BA-1ABFFE606405}"/>
                </a:ext>
              </a:extLst>
            </p:cNvPr>
            <p:cNvSpPr/>
            <p:nvPr/>
          </p:nvSpPr>
          <p:spPr>
            <a:xfrm>
              <a:off x="3255038" y="3736593"/>
              <a:ext cx="699346" cy="43313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dirty="0">
                  <a:solidFill>
                    <a:sysClr val="windowText" lastClr="000000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Proton transfer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8C512C1-55C6-D8E8-1F81-C642BC27AFDB}"/>
                </a:ext>
              </a:extLst>
            </p:cNvPr>
            <p:cNvSpPr/>
            <p:nvPr/>
          </p:nvSpPr>
          <p:spPr>
            <a:xfrm>
              <a:off x="6141017" y="4100749"/>
              <a:ext cx="1620154" cy="36415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dirty="0">
                  <a:solidFill>
                    <a:sysClr val="windowText" lastClr="000000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Secondary structure formation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FFB557A-3601-7E43-376A-80101F92868D}"/>
                </a:ext>
              </a:extLst>
            </p:cNvPr>
            <p:cNvSpPr/>
            <p:nvPr/>
          </p:nvSpPr>
          <p:spPr>
            <a:xfrm>
              <a:off x="5234634" y="3271374"/>
              <a:ext cx="2417449" cy="39945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b="1" dirty="0">
                  <a:solidFill>
                    <a:sysClr val="windowText" lastClr="000000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Time resolution (sec)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66035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960371" y="-40689"/>
            <a:ext cx="8229600" cy="11430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it-CH" b="1" dirty="0"/>
              <a:t>A Molecular Dynamics timestep</a:t>
            </a:r>
          </a:p>
        </p:txBody>
      </p:sp>
      <p:sp>
        <p:nvSpPr>
          <p:cNvPr id="5" name="Rettangolo 4"/>
          <p:cNvSpPr/>
          <p:nvPr/>
        </p:nvSpPr>
        <p:spPr>
          <a:xfrm>
            <a:off x="3015147" y="1094165"/>
            <a:ext cx="1728192" cy="9001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CH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Set </a:t>
            </a:r>
            <a:r>
              <a:rPr lang="it-CH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initial</a:t>
            </a:r>
            <a:r>
              <a:rPr lang="it-CH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it-CH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conditions</a:t>
            </a:r>
            <a:r>
              <a:rPr lang="it-CH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for  x, v and box </a:t>
            </a:r>
            <a:r>
              <a:rPr lang="it-CH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size</a:t>
            </a:r>
            <a:endParaRPr lang="it-CH" sz="1600" dirty="0">
              <a:solidFill>
                <a:schemeClr val="tx1">
                  <a:lumMod val="95000"/>
                  <a:lumOff val="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" name="Rettangolo 5"/>
          <p:cNvSpPr/>
          <p:nvPr/>
        </p:nvSpPr>
        <p:spPr>
          <a:xfrm>
            <a:off x="5607435" y="1184175"/>
            <a:ext cx="1728192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CH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Compute </a:t>
            </a:r>
            <a:r>
              <a:rPr lang="it-CH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forces</a:t>
            </a:r>
            <a:endParaRPr lang="it-CH" sz="1600" dirty="0">
              <a:solidFill>
                <a:schemeClr val="tx1">
                  <a:lumMod val="95000"/>
                  <a:lumOff val="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7" name="Rettangolo 6"/>
          <p:cNvSpPr/>
          <p:nvPr/>
        </p:nvSpPr>
        <p:spPr>
          <a:xfrm>
            <a:off x="5463419" y="2264295"/>
            <a:ext cx="2016224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CH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Compute new x and v for </a:t>
            </a:r>
            <a:r>
              <a:rPr lang="it-CH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all</a:t>
            </a:r>
            <a:r>
              <a:rPr lang="it-CH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it-CH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atoms</a:t>
            </a:r>
            <a:endParaRPr lang="it-CH" sz="1600" dirty="0">
              <a:solidFill>
                <a:schemeClr val="tx1">
                  <a:lumMod val="95000"/>
                  <a:lumOff val="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8" name="Rettangolo 7"/>
          <p:cNvSpPr/>
          <p:nvPr/>
        </p:nvSpPr>
        <p:spPr>
          <a:xfrm>
            <a:off x="5535427" y="4568551"/>
            <a:ext cx="1872208" cy="8640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CH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Scale x and v with </a:t>
            </a:r>
            <a:r>
              <a:rPr lang="it-CH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thermo</a:t>
            </a:r>
            <a:r>
              <a:rPr lang="it-CH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/</a:t>
            </a:r>
            <a:r>
              <a:rPr lang="it-CH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barostat</a:t>
            </a:r>
            <a:endParaRPr lang="it-CH" sz="1600" dirty="0">
              <a:solidFill>
                <a:schemeClr val="tx1">
                  <a:lumMod val="95000"/>
                  <a:lumOff val="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9" name="Rettangolo 8"/>
          <p:cNvSpPr/>
          <p:nvPr/>
        </p:nvSpPr>
        <p:spPr>
          <a:xfrm>
            <a:off x="5535427" y="5720679"/>
            <a:ext cx="1872208" cy="7920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CH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Update x and v (with </a:t>
            </a:r>
            <a:r>
              <a:rPr lang="it-CH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boundary</a:t>
            </a:r>
            <a:r>
              <a:rPr lang="it-CH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it-CH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conditions</a:t>
            </a:r>
            <a:r>
              <a:rPr lang="it-CH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)</a:t>
            </a:r>
          </a:p>
        </p:txBody>
      </p:sp>
      <p:cxnSp>
        <p:nvCxnSpPr>
          <p:cNvPr id="11" name="Connettore 2 10"/>
          <p:cNvCxnSpPr>
            <a:stCxn id="5" idx="3"/>
            <a:endCxn id="6" idx="1"/>
          </p:cNvCxnSpPr>
          <p:nvPr/>
        </p:nvCxnSpPr>
        <p:spPr>
          <a:xfrm>
            <a:off x="4743339" y="1544215"/>
            <a:ext cx="86409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Connettore 2 12"/>
          <p:cNvCxnSpPr>
            <a:stCxn id="6" idx="2"/>
            <a:endCxn id="7" idx="0"/>
          </p:cNvCxnSpPr>
          <p:nvPr/>
        </p:nvCxnSpPr>
        <p:spPr>
          <a:xfrm>
            <a:off x="6471531" y="1904255"/>
            <a:ext cx="0" cy="36004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Connettore 2 15"/>
          <p:cNvCxnSpPr>
            <a:stCxn id="7" idx="2"/>
            <a:endCxn id="32" idx="0"/>
          </p:cNvCxnSpPr>
          <p:nvPr/>
        </p:nvCxnSpPr>
        <p:spPr>
          <a:xfrm>
            <a:off x="6471531" y="2984375"/>
            <a:ext cx="0" cy="36004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Connettore 2 18"/>
          <p:cNvCxnSpPr>
            <a:stCxn id="8" idx="2"/>
            <a:endCxn id="9" idx="0"/>
          </p:cNvCxnSpPr>
          <p:nvPr/>
        </p:nvCxnSpPr>
        <p:spPr>
          <a:xfrm>
            <a:off x="6471531" y="5432647"/>
            <a:ext cx="0" cy="2880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Connettore 4 21"/>
          <p:cNvCxnSpPr>
            <a:stCxn id="9" idx="3"/>
            <a:endCxn id="6" idx="3"/>
          </p:cNvCxnSpPr>
          <p:nvPr/>
        </p:nvCxnSpPr>
        <p:spPr>
          <a:xfrm flipH="1" flipV="1">
            <a:off x="7335627" y="1544215"/>
            <a:ext cx="72008" cy="4572508"/>
          </a:xfrm>
          <a:prstGeom prst="bentConnector3">
            <a:avLst>
              <a:gd name="adj1" fmla="val -1148360"/>
            </a:avLst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2" name="Rettangolo 31"/>
          <p:cNvSpPr/>
          <p:nvPr/>
        </p:nvSpPr>
        <p:spPr>
          <a:xfrm>
            <a:off x="5535427" y="3344415"/>
            <a:ext cx="1872208" cy="8640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CH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Apply</a:t>
            </a:r>
            <a:r>
              <a:rPr lang="it-CH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it-CH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restraints</a:t>
            </a:r>
            <a:r>
              <a:rPr lang="it-CH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to bonds</a:t>
            </a:r>
          </a:p>
        </p:txBody>
      </p:sp>
      <p:cxnSp>
        <p:nvCxnSpPr>
          <p:cNvPr id="34" name="Connettore 2 33"/>
          <p:cNvCxnSpPr>
            <a:stCxn id="32" idx="2"/>
            <a:endCxn id="8" idx="0"/>
          </p:cNvCxnSpPr>
          <p:nvPr/>
        </p:nvCxnSpPr>
        <p:spPr>
          <a:xfrm>
            <a:off x="6471531" y="4208511"/>
            <a:ext cx="0" cy="36004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5924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32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http://www.bevanlab.biochem.vt.edu/Pages/Personal/justin/gmx-tutorials/lysozyme/01_pdb2gmx.html"/>
          <p:cNvSpPr txBox="1"/>
          <p:nvPr/>
        </p:nvSpPr>
        <p:spPr>
          <a:xfrm>
            <a:off x="235782" y="6529126"/>
            <a:ext cx="8042010" cy="2667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defTabSz="584200">
              <a:defRPr sz="1500" b="0">
                <a:solidFill>
                  <a:srgbClr val="016EBC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rPr sz="1400" u="sng">
                <a:latin typeface="Helvetica" panose="020B0604020202020204" pitchFamily="34" charset="0"/>
                <a:cs typeface="Helvetica" panose="020B0604020202020204" pitchFamily="34" charset="0"/>
              </a:rPr>
              <a:t>http://www.bevanlab.biochem.vt.edu/Pages/Personal/justin/gmx-tutorials/lysozyme/01_pdb2gmx.html</a:t>
            </a:r>
          </a:p>
        </p:txBody>
      </p:sp>
      <p:sp>
        <p:nvSpPr>
          <p:cNvPr id="257" name="Levitt, Nature Structural Biology, 8, 392–393(2001)"/>
          <p:cNvSpPr txBox="1"/>
          <p:nvPr/>
        </p:nvSpPr>
        <p:spPr>
          <a:xfrm>
            <a:off x="8174363" y="6529125"/>
            <a:ext cx="4170037" cy="2667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25400" tIns="25400" rIns="25400" bIns="25400" anchor="ctr">
            <a:spAutoFit/>
          </a:bodyPr>
          <a:lstStyle/>
          <a:p>
            <a:pPr defTabSz="228600">
              <a:defRPr sz="2000" b="0" i="1">
                <a:solidFill>
                  <a:srgbClr val="016EBC"/>
                </a:solidFill>
              </a:defRPr>
            </a:pPr>
            <a:endParaRPr sz="140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58" name="Molecular dynamics require multiple steps for the setup of simulations"/>
          <p:cNvSpPr txBox="1"/>
          <p:nvPr/>
        </p:nvSpPr>
        <p:spPr>
          <a:xfrm>
            <a:off x="1269385" y="-58796"/>
            <a:ext cx="9024991" cy="12208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defRPr sz="6000">
                <a:solidFill>
                  <a:srgbClr val="1F497D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algn="ctr"/>
            <a:r>
              <a:rPr sz="3800" b="1">
                <a:latin typeface="Helvetica" panose="020B0604020202020204" pitchFamily="34" charset="0"/>
                <a:cs typeface="Helvetica" panose="020B0604020202020204" pitchFamily="34" charset="0"/>
              </a:rPr>
              <a:t>Molecular dynamics require multiple steps for the setup of simulations</a:t>
            </a:r>
          </a:p>
        </p:txBody>
      </p:sp>
      <p:sp>
        <p:nvSpPr>
          <p:cNvPr id="3" name="http://www.bevanlab.biochem.vt.edu/Pages/Personal/justin/gmx-tutorials/lysozyme/01_pdb2gmx.html">
            <a:extLst>
              <a:ext uri="{FF2B5EF4-FFF2-40B4-BE49-F238E27FC236}">
                <a16:creationId xmlns:a16="http://schemas.microsoft.com/office/drawing/2014/main" id="{F1988039-3C6E-B44A-7BD7-4E3DC5D33E33}"/>
              </a:ext>
            </a:extLst>
          </p:cNvPr>
          <p:cNvSpPr txBox="1"/>
          <p:nvPr/>
        </p:nvSpPr>
        <p:spPr>
          <a:xfrm>
            <a:off x="8693740" y="6523403"/>
            <a:ext cx="2697854" cy="2667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defTabSz="584200">
              <a:defRPr sz="1500" b="0">
                <a:solidFill>
                  <a:srgbClr val="016EBC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rPr lang="en-GB" sz="1400">
                <a:latin typeface="Helvetica" panose="020B0604020202020204" pitchFamily="34" charset="0"/>
                <a:cs typeface="Helvetica" panose="020B0604020202020204" pitchFamily="34" charset="0"/>
              </a:rPr>
              <a:t>Levitt, </a:t>
            </a:r>
            <a:r>
              <a:rPr lang="en-GB" sz="1400" b="1" i="1">
                <a:latin typeface="Helvetica" panose="020B0604020202020204" pitchFamily="34" charset="0"/>
                <a:cs typeface="Helvetica" panose="020B0604020202020204" pitchFamily="34" charset="0"/>
              </a:rPr>
              <a:t>Nature Struct. Biol.</a:t>
            </a:r>
            <a:r>
              <a:rPr lang="en-GB" sz="1400">
                <a:latin typeface="Helvetica" panose="020B0604020202020204" pitchFamily="34" charset="0"/>
                <a:cs typeface="Helvetica" panose="020B0604020202020204" pitchFamily="34" charset="0"/>
              </a:rPr>
              <a:t>, 2001</a:t>
            </a:r>
            <a:endParaRPr sz="140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CFF1BD2-5320-B0D9-A0CE-E10195C6AC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8193" y="1200170"/>
            <a:ext cx="10395614" cy="50833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D40D864-B097-A544-2652-5316415101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719" y="1682266"/>
            <a:ext cx="3462132" cy="3451889"/>
          </a:xfrm>
          <a:prstGeom prst="rect">
            <a:avLst/>
          </a:prstGeom>
        </p:spPr>
      </p:pic>
      <p:sp>
        <p:nvSpPr>
          <p:cNvPr id="5" name="Titolo 2">
            <a:extLst>
              <a:ext uri="{FF2B5EF4-FFF2-40B4-BE49-F238E27FC236}">
                <a16:creationId xmlns:a16="http://schemas.microsoft.com/office/drawing/2014/main" id="{0F467044-6601-6620-0E3B-02101ED3AAF1}"/>
              </a:ext>
            </a:extLst>
          </p:cNvPr>
          <p:cNvSpPr txBox="1">
            <a:spLocks/>
          </p:cNvSpPr>
          <p:nvPr/>
        </p:nvSpPr>
        <p:spPr>
          <a:xfrm>
            <a:off x="1114565" y="788479"/>
            <a:ext cx="10417791" cy="92457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i="0" kern="1200">
                <a:solidFill>
                  <a:schemeClr val="accent3">
                    <a:lumMod val="50000"/>
                  </a:schemeClr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CH" sz="5400" b="1" i="0" u="none" strike="noStrike" kern="1200" cap="none" spc="0" normalizeH="0" baseline="0" noProof="0" dirty="0">
                <a:ln>
                  <a:noFill/>
                </a:ln>
                <a:solidFill>
                  <a:srgbClr val="156082">
                    <a:lumMod val="50000"/>
                  </a:srgbClr>
                </a:solidFill>
                <a:effectLst/>
                <a:uLnTx/>
                <a:uFillTx/>
                <a:latin typeface="Helvetica" pitchFamily="2" charset="0"/>
                <a:ea typeface="+mj-ea"/>
                <a:cs typeface="+mj-cs"/>
              </a:rPr>
              <a:t>Simul</a:t>
            </a:r>
            <a:r>
              <a:rPr kumimoji="0" lang="it-CH" sz="5400" b="1" i="0" u="none" strike="noStrike" kern="1200" cap="none" spc="0" normalizeH="0" baseline="0" noProof="0" dirty="0">
                <a:ln>
                  <a:noFill/>
                </a:ln>
                <a:solidFill>
                  <a:srgbClr val="297FD5">
                    <a:lumMod val="50000"/>
                  </a:srgbClr>
                </a:solidFill>
                <a:effectLst/>
                <a:uLnTx/>
                <a:uFillTx/>
                <a:latin typeface="Helvetica" pitchFamily="2" charset="0"/>
                <a:ea typeface="+mj-ea"/>
                <a:cs typeface="+mj-cs"/>
              </a:rPr>
              <a:t>ation of Biomolecules</a:t>
            </a:r>
          </a:p>
        </p:txBody>
      </p:sp>
      <p:sp>
        <p:nvSpPr>
          <p:cNvPr id="10" name="Titolo 2">
            <a:extLst>
              <a:ext uri="{FF2B5EF4-FFF2-40B4-BE49-F238E27FC236}">
                <a16:creationId xmlns:a16="http://schemas.microsoft.com/office/drawing/2014/main" id="{C3188C9C-69C4-8D9B-CA7C-B0297C68F4E2}"/>
              </a:ext>
            </a:extLst>
          </p:cNvPr>
          <p:cNvSpPr txBox="1">
            <a:spLocks/>
          </p:cNvSpPr>
          <p:nvPr/>
        </p:nvSpPr>
        <p:spPr>
          <a:xfrm>
            <a:off x="1116838" y="1994846"/>
            <a:ext cx="10417791" cy="130548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i="0" kern="1200">
                <a:solidFill>
                  <a:schemeClr val="accent3">
                    <a:lumMod val="50000"/>
                  </a:schemeClr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CH" sz="3800" b="1" i="0" u="none" strike="noStrike" kern="1200" cap="none" spc="0" normalizeH="0" baseline="0" noProof="0" dirty="0">
                <a:ln>
                  <a:noFill/>
                </a:ln>
                <a:solidFill>
                  <a:srgbClr val="297FD5">
                    <a:lumMod val="50000"/>
                  </a:srgbClr>
                </a:solidFill>
                <a:effectLst/>
                <a:uLnTx/>
                <a:uFillTx/>
                <a:latin typeface="Helvetica" pitchFamily="2" charset="0"/>
                <a:ea typeface="+mj-ea"/>
                <a:cs typeface="+mj-cs"/>
              </a:rPr>
              <a:t>Basic Simulation 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CH" sz="3800" b="1" i="0" u="none" strike="noStrike" kern="1200" cap="none" spc="0" normalizeH="0" baseline="0" noProof="0" dirty="0">
                <a:ln>
                  <a:noFill/>
                </a:ln>
                <a:solidFill>
                  <a:srgbClr val="297FD5">
                    <a:lumMod val="50000"/>
                  </a:srgbClr>
                </a:solidFill>
                <a:effectLst/>
                <a:uLnTx/>
                <a:uFillTx/>
                <a:latin typeface="Helvetica" pitchFamily="2" charset="0"/>
                <a:ea typeface="+mj-ea"/>
                <a:cs typeface="+mj-cs"/>
              </a:rPr>
              <a:t>Analysis</a:t>
            </a:r>
          </a:p>
        </p:txBody>
      </p:sp>
      <p:pic>
        <p:nvPicPr>
          <p:cNvPr id="11" name="Image" descr="Image">
            <a:extLst>
              <a:ext uri="{FF2B5EF4-FFF2-40B4-BE49-F238E27FC236}">
                <a16:creationId xmlns:a16="http://schemas.microsoft.com/office/drawing/2014/main" id="{FEA15AF8-F668-C5D6-6C4C-CA747D32A3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4819" y="2067558"/>
            <a:ext cx="3055972" cy="2731749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EC18EC8-5BAE-6048-2FCB-C26275E84393}"/>
              </a:ext>
            </a:extLst>
          </p:cNvPr>
          <p:cNvSpPr txBox="1"/>
          <p:nvPr/>
        </p:nvSpPr>
        <p:spPr>
          <a:xfrm>
            <a:off x="4154481" y="3362950"/>
            <a:ext cx="437067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CH" sz="2800" dirty="0"/>
              <a:t>Delivered by </a:t>
            </a:r>
            <a:r>
              <a:rPr lang="it-CH" sz="2800" b="1" dirty="0"/>
              <a:t>Tim Spankie</a:t>
            </a:r>
          </a:p>
          <a:p>
            <a:pPr algn="ctr"/>
            <a:r>
              <a:rPr lang="it-CH" sz="2800" dirty="0"/>
              <a:t>University of Edinburgh</a:t>
            </a:r>
          </a:p>
          <a:p>
            <a:pPr algn="ctr"/>
            <a:r>
              <a:rPr lang="it-CH" sz="2800" dirty="0"/>
              <a:t>January 2025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3ED507-08DD-D725-7DF7-069F4A7C77C6}"/>
              </a:ext>
            </a:extLst>
          </p:cNvPr>
          <p:cNvSpPr txBox="1"/>
          <p:nvPr/>
        </p:nvSpPr>
        <p:spPr>
          <a:xfrm>
            <a:off x="92529" y="5987924"/>
            <a:ext cx="1200694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it-CH" sz="2000" dirty="0"/>
              <a:t>Based on content from a ten-hour series </a:t>
            </a:r>
            <a:r>
              <a:rPr lang="it-CH" sz="200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https://github.com/CCPBioSim/BioSim-analysis-workshop</a:t>
            </a:r>
            <a:r>
              <a:rPr lang="it-CH" sz="2000" dirty="0"/>
              <a:t> </a:t>
            </a:r>
          </a:p>
          <a:p>
            <a:pPr>
              <a:lnSpc>
                <a:spcPct val="100000"/>
              </a:lnSpc>
            </a:pPr>
            <a:r>
              <a:rPr lang="it-CH" sz="2000" dirty="0"/>
              <a:t>by Matteo Degiacomi (</a:t>
            </a:r>
            <a:r>
              <a:rPr lang="it-CH" sz="2000" u="sng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matteo.degiacomi@ed.ac.uk</a:t>
            </a:r>
            <a:r>
              <a:rPr lang="it-CH" sz="2000" u="sng" dirty="0"/>
              <a:t>) </a:t>
            </a:r>
            <a:r>
              <a:rPr lang="it-CH" sz="2000" dirty="0"/>
              <a:t>and  Antonia Mey (</a:t>
            </a:r>
            <a:r>
              <a:rPr lang="it-CH" sz="2000" u="sng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antonia.mey@ed.ac.uk</a:t>
            </a:r>
            <a:r>
              <a:rPr lang="it-CH" sz="2000" u="sng" dirty="0"/>
              <a:t>) </a:t>
            </a:r>
            <a:endParaRPr lang="it-CH" sz="2000" dirty="0"/>
          </a:p>
        </p:txBody>
      </p:sp>
    </p:spTree>
    <p:extLst>
      <p:ext uri="{BB962C8B-B14F-4D97-AF65-F5344CB8AC3E}">
        <p14:creationId xmlns:p14="http://schemas.microsoft.com/office/powerpoint/2010/main" val="1263950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0454" y="2705085"/>
            <a:ext cx="3732692" cy="3713531"/>
          </a:xfrm>
          <a:prstGeom prst="rect">
            <a:avLst/>
          </a:prstGeom>
          <a:ln w="12700">
            <a:miter lim="400000"/>
          </a:ln>
        </p:spPr>
      </p:pic>
      <p:pic>
        <p:nvPicPr>
          <p:cNvPr id="352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5251" y="2729786"/>
            <a:ext cx="3796661" cy="3664129"/>
          </a:xfrm>
          <a:prstGeom prst="rect">
            <a:avLst/>
          </a:prstGeom>
          <a:ln w="12700">
            <a:miter lim="400000"/>
          </a:ln>
        </p:spPr>
      </p:pic>
      <p:pic>
        <p:nvPicPr>
          <p:cNvPr id="353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283" y="2729786"/>
            <a:ext cx="3900395" cy="3664129"/>
          </a:xfrm>
          <a:prstGeom prst="rect">
            <a:avLst/>
          </a:prstGeom>
          <a:ln w="12700">
            <a:miter lim="400000"/>
          </a:ln>
        </p:spPr>
      </p:pic>
      <p:pic>
        <p:nvPicPr>
          <p:cNvPr id="354" name="Screenshot 2023-07-24 at 10.44.23.png" descr="Screenshot 2023-07-24 at 10.44.2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1339" y="1342654"/>
            <a:ext cx="8478406" cy="1251627"/>
          </a:xfrm>
          <a:prstGeom prst="rect">
            <a:avLst/>
          </a:prstGeom>
          <a:ln w="12700">
            <a:miter lim="400000"/>
          </a:ln>
        </p:spPr>
      </p:pic>
      <p:sp>
        <p:nvSpPr>
          <p:cNvPr id="355" name="Minimisation"/>
          <p:cNvSpPr txBox="1"/>
          <p:nvPr/>
        </p:nvSpPr>
        <p:spPr>
          <a:xfrm>
            <a:off x="223838" y="1480988"/>
            <a:ext cx="1477969" cy="3590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b="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Minimisation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</p:txBody>
      </p:sp>
      <p:sp>
        <p:nvSpPr>
          <p:cNvPr id="356" name="Line"/>
          <p:cNvSpPr/>
          <p:nvPr/>
        </p:nvSpPr>
        <p:spPr>
          <a:xfrm>
            <a:off x="1760516" y="1689100"/>
            <a:ext cx="1715431" cy="0"/>
          </a:xfrm>
          <a:prstGeom prst="line">
            <a:avLst/>
          </a:prstGeom>
          <a:ln w="28575">
            <a:solidFill>
              <a:srgbClr val="000000"/>
            </a:solidFill>
            <a:miter lim="400000"/>
            <a:tailEnd type="triangle"/>
          </a:ln>
        </p:spPr>
        <p:txBody>
          <a:bodyPr lIns="25400" tIns="25400" rIns="25400" bIns="2540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</p:txBody>
      </p:sp>
      <p:sp>
        <p:nvSpPr>
          <p:cNvPr id="357" name="Steps until production:"/>
          <p:cNvSpPr txBox="1"/>
          <p:nvPr/>
        </p:nvSpPr>
        <p:spPr>
          <a:xfrm>
            <a:off x="286131" y="970786"/>
            <a:ext cx="3414396" cy="4206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none" lIns="25400" tIns="25400" rIns="25400" bIns="2540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Steps until production:</a:t>
            </a:r>
          </a:p>
        </p:txBody>
      </p:sp>
      <p:sp>
        <p:nvSpPr>
          <p:cNvPr id="358" name="Production ensemble"/>
          <p:cNvSpPr txBox="1"/>
          <p:nvPr/>
        </p:nvSpPr>
        <p:spPr>
          <a:xfrm>
            <a:off x="8910382" y="970786"/>
            <a:ext cx="3178755" cy="4206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none" lIns="25400" tIns="25400" rIns="25400" bIns="2540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Production ensemble</a:t>
            </a:r>
          </a:p>
        </p:txBody>
      </p:sp>
      <p:sp>
        <p:nvSpPr>
          <p:cNvPr id="359" name="Living J.Comp.Mol.Sci. 2019,1,5957"/>
          <p:cNvSpPr txBox="1"/>
          <p:nvPr/>
        </p:nvSpPr>
        <p:spPr>
          <a:xfrm>
            <a:off x="109795" y="6559530"/>
            <a:ext cx="3292060" cy="2667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25400" tIns="25400" rIns="25400" bIns="25400" anchor="ctr">
            <a:spAutoFit/>
          </a:bodyPr>
          <a:lstStyle/>
          <a:p>
            <a:pPr marL="0" marR="0" lvl="0" indent="0" algn="l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0" i="1">
                <a:solidFill>
                  <a:srgbClr val="016EBC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 kumimoji="0" sz="1400" b="0" i="1" u="none" strike="noStrike" kern="1200" cap="none" spc="0" normalizeH="0" baseline="0" noProof="0">
                <a:ln>
                  <a:noFill/>
                </a:ln>
                <a:solidFill>
                  <a:srgbClr val="016EBC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  <a:sym typeface="Helvetica"/>
              </a:rPr>
              <a:t>Living </a:t>
            </a:r>
            <a:r>
              <a:rPr kumimoji="0" sz="1400" b="0" i="1" u="none" strike="noStrike" kern="1200" cap="none" spc="0" normalizeH="0" baseline="0" noProof="0" err="1">
                <a:ln>
                  <a:noFill/>
                </a:ln>
                <a:solidFill>
                  <a:srgbClr val="016EBC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  <a:sym typeface="Helvetica"/>
              </a:rPr>
              <a:t>J.Comp.Mol.Sci</a:t>
            </a:r>
            <a:r>
              <a:rPr kumimoji="0" sz="1400" b="0" i="1" u="none" strike="noStrike" kern="1200" cap="none" spc="0" normalizeH="0" baseline="0" noProof="0">
                <a:ln>
                  <a:noFill/>
                </a:ln>
                <a:solidFill>
                  <a:srgbClr val="016EBC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  <a:sym typeface="Helvetica"/>
              </a:rPr>
              <a:t>. 2019,</a:t>
            </a:r>
            <a:r>
              <a:rPr kumimoji="0" sz="1400" b="1" i="1" u="none" strike="noStrike" kern="1200" cap="none" spc="0" normalizeH="0" baseline="0" noProof="0">
                <a:ln>
                  <a:noFill/>
                </a:ln>
                <a:solidFill>
                  <a:srgbClr val="016EBC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  <a:sym typeface="Helvetica"/>
              </a:rPr>
              <a:t>1</a:t>
            </a:r>
            <a:r>
              <a:rPr kumimoji="0" sz="1400" b="0" i="1" u="none" strike="noStrike" kern="1200" cap="none" spc="0" normalizeH="0" baseline="0" noProof="0">
                <a:ln>
                  <a:noFill/>
                </a:ln>
                <a:solidFill>
                  <a:srgbClr val="016EBC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  <a:sym typeface="Helvetica"/>
              </a:rPr>
              <a:t>,5957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828C60-6081-7BE7-6F7F-048DB7887691}"/>
              </a:ext>
            </a:extLst>
          </p:cNvPr>
          <p:cNvSpPr txBox="1">
            <a:spLocks/>
          </p:cNvSpPr>
          <p:nvPr/>
        </p:nvSpPr>
        <p:spPr>
          <a:xfrm>
            <a:off x="876300" y="165100"/>
            <a:ext cx="10515600" cy="663615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200" b="1" i="0" u="none" strike="noStrike" kern="1200" cap="none" spc="0" normalizeH="0" baseline="0" noProof="0" dirty="0">
                <a:ln>
                  <a:noFill/>
                </a:ln>
                <a:solidFill>
                  <a:srgbClr val="156082">
                    <a:lumMod val="50000"/>
                  </a:srgbClr>
                </a:solidFill>
                <a:effectLst/>
                <a:uLnTx/>
                <a:uFillTx/>
                <a:latin typeface="Helvetica" panose="020B0604020202020204" pitchFamily="34" charset="0"/>
                <a:ea typeface="+mj-ea"/>
                <a:cs typeface="Helvetica" panose="020B0604020202020204" pitchFamily="34" charset="0"/>
              </a:rPr>
              <a:t>Volume and pressure equilibration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1" grpId="0" animBg="1" advAuto="0"/>
      <p:bldP spid="352" grpId="0" animBg="1" advAuto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CasellaDiTesto 31">
            <a:extLst>
              <a:ext uri="{FF2B5EF4-FFF2-40B4-BE49-F238E27FC236}">
                <a16:creationId xmlns:a16="http://schemas.microsoft.com/office/drawing/2014/main" id="{07B10F87-D6E1-410D-B522-05065143E3C2}"/>
              </a:ext>
            </a:extLst>
          </p:cNvPr>
          <p:cNvSpPr txBox="1"/>
          <p:nvPr/>
        </p:nvSpPr>
        <p:spPr>
          <a:xfrm>
            <a:off x="414443" y="6394895"/>
            <a:ext cx="989874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CH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Probability of sampling a conformation is inversely proportional to its energy:</a:t>
            </a:r>
          </a:p>
        </p:txBody>
      </p:sp>
      <p:sp>
        <p:nvSpPr>
          <p:cNvPr id="14" name="Titolo 1">
            <a:extLst>
              <a:ext uri="{FF2B5EF4-FFF2-40B4-BE49-F238E27FC236}">
                <a16:creationId xmlns:a16="http://schemas.microsoft.com/office/drawing/2014/main" id="{8916A799-0D97-40B8-A6E3-5CC908DE17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550" y="231093"/>
            <a:ext cx="10772775" cy="1143000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it-CH" b="1" dirty="0">
                <a:solidFill>
                  <a:schemeClr val="accent1">
                    <a:lumMod val="50000"/>
                  </a:schemeClr>
                </a:solidFill>
                <a:cs typeface="Helvetica" panose="020B0604020202020204" pitchFamily="34" charset="0"/>
              </a:rPr>
              <a:t>[Recall] Sampling the conformational space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CasellaDiTesto 5">
                <a:extLst>
                  <a:ext uri="{FF2B5EF4-FFF2-40B4-BE49-F238E27FC236}">
                    <a16:creationId xmlns:a16="http://schemas.microsoft.com/office/drawing/2014/main" id="{9D881D28-F928-428D-A66B-8FCE6ACCA24B}"/>
                  </a:ext>
                </a:extLst>
              </p:cNvPr>
              <p:cNvSpPr txBox="1"/>
              <p:nvPr/>
            </p:nvSpPr>
            <p:spPr>
              <a:xfrm>
                <a:off x="9551931" y="6203744"/>
                <a:ext cx="2204431" cy="6500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it-CH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GB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𝑝</m:t>
                          </m:r>
                        </m:e>
                        <m:sub>
                          <m:r>
                            <a:rPr kumimoji="0" lang="en-GB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𝑖</m:t>
                          </m:r>
                        </m:sub>
                      </m:sSub>
                      <m:r>
                        <a:rPr kumimoji="0" lang="en-GB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∝</m:t>
                      </m:r>
                      <m:r>
                        <a:rPr kumimoji="0" lang="en-GB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sSup>
                        <m:sSupPr>
                          <m:ctrlPr>
                            <a:rPr kumimoji="0" lang="en-GB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GB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𝑒</m:t>
                          </m:r>
                        </m:e>
                        <m:sup>
                          <m:f>
                            <m:fPr>
                              <m:type m:val="skw"/>
                              <m:ctrlPr>
                                <a:rPr kumimoji="0" lang="en-GB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fPr>
                            <m:num>
                              <m:r>
                                <a:rPr kumimoji="0" lang="en-GB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kumimoji="0" lang="en-GB" sz="2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kumimoji="0" lang="el-GR" sz="2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ε</m:t>
                                  </m:r>
                                </m:e>
                                <m:sub>
                                  <m:r>
                                    <a:rPr kumimoji="0" lang="en-GB" sz="2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r>
                                <a:rPr kumimoji="0" lang="en-GB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𝑘𝑇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kumimoji="0" lang="it-CH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endParaRPr>
              </a:p>
            </p:txBody>
          </p:sp>
        </mc:Choice>
        <mc:Fallback xmlns="">
          <p:sp>
            <p:nvSpPr>
              <p:cNvPr id="70" name="CasellaDiTesto 5">
                <a:extLst>
                  <a:ext uri="{FF2B5EF4-FFF2-40B4-BE49-F238E27FC236}">
                    <a16:creationId xmlns:a16="http://schemas.microsoft.com/office/drawing/2014/main" id="{9D881D28-F928-428D-A66B-8FCE6ACCA2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1931" y="6203744"/>
                <a:ext cx="2204431" cy="65005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393377A4-E566-ECF7-2496-075EF95D67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5691" y="1067740"/>
            <a:ext cx="9626865" cy="5136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371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/>
      <p:bldP spid="70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60324"/>
            <a:ext cx="10515600" cy="1325563"/>
          </a:xfrm>
        </p:spPr>
        <p:txBody>
          <a:bodyPr/>
          <a:lstStyle/>
          <a:p>
            <a:pPr>
              <a:buNone/>
            </a:pPr>
            <a:r>
              <a:rPr lang="it-CH" b="1" dirty="0">
                <a:solidFill>
                  <a:schemeClr val="accent1">
                    <a:lumMod val="50000"/>
                  </a:schemeClr>
                </a:solidFill>
              </a:rPr>
              <a:t>Timescales in biology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3F527B0-C305-A1DE-8935-A50874C4CD9A}"/>
              </a:ext>
            </a:extLst>
          </p:cNvPr>
          <p:cNvGrpSpPr/>
          <p:nvPr/>
        </p:nvGrpSpPr>
        <p:grpSpPr>
          <a:xfrm>
            <a:off x="-136071" y="3625847"/>
            <a:ext cx="11513913" cy="2987653"/>
            <a:chOff x="-202746" y="3898922"/>
            <a:chExt cx="11513913" cy="2987653"/>
          </a:xfrm>
        </p:grpSpPr>
        <p:pic>
          <p:nvPicPr>
            <p:cNvPr id="1027" name="Picture 3" descr="C:\Users\Matteo\Documents\research\presentations\2015_Pavia\timescales.png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6714"/>
            <a:stretch/>
          </p:blipFill>
          <p:spPr bwMode="auto">
            <a:xfrm>
              <a:off x="-202745" y="4257675"/>
              <a:ext cx="11513912" cy="26289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3" name="Group 12"/>
            <p:cNvGrpSpPr/>
            <p:nvPr/>
          </p:nvGrpSpPr>
          <p:grpSpPr>
            <a:xfrm>
              <a:off x="880389" y="3898922"/>
              <a:ext cx="4592282" cy="461664"/>
              <a:chOff x="514457" y="2833768"/>
              <a:chExt cx="3895089" cy="363869"/>
            </a:xfrm>
          </p:grpSpPr>
          <p:sp>
            <p:nvSpPr>
              <p:cNvPr id="14" name="Rectangle 13"/>
              <p:cNvSpPr/>
              <p:nvPr/>
            </p:nvSpPr>
            <p:spPr>
              <a:xfrm>
                <a:off x="514457" y="2921750"/>
                <a:ext cx="3895089" cy="195154"/>
              </a:xfrm>
              <a:prstGeom prst="rect">
                <a:avLst/>
              </a:prstGeom>
              <a:solidFill>
                <a:srgbClr val="AAAAAA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CH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glow rad="63500">
                      <a:srgbClr val="156082">
                        <a:satMod val="175000"/>
                        <a:alpha val="40000"/>
                      </a:srgbClr>
                    </a:glow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3207135" y="2833768"/>
                <a:ext cx="546060" cy="36386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CH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MD</a:t>
                </a:r>
              </a:p>
            </p:txBody>
          </p:sp>
        </p:grp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EC0F0331-F248-08B6-0AFF-BFF078FFB4E4}"/>
                </a:ext>
              </a:extLst>
            </p:cNvPr>
            <p:cNvSpPr/>
            <p:nvPr/>
          </p:nvSpPr>
          <p:spPr>
            <a:xfrm>
              <a:off x="5472817" y="4010552"/>
              <a:ext cx="2383857" cy="247604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65000"/>
                  </a:schemeClr>
                </a:gs>
                <a:gs pos="100000">
                  <a:schemeClr val="bg1"/>
                </a:gs>
                <a:gs pos="100000">
                  <a:schemeClr val="bg1"/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CH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63500">
                    <a:srgbClr val="156082">
                      <a:satMod val="175000"/>
                      <a:alpha val="40000"/>
                    </a:srgbClr>
                  </a:glow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7C377E7-DDA1-6596-B18F-C468E7001D9F}"/>
                </a:ext>
              </a:extLst>
            </p:cNvPr>
            <p:cNvSpPr/>
            <p:nvPr/>
          </p:nvSpPr>
          <p:spPr>
            <a:xfrm>
              <a:off x="-19050" y="5222875"/>
              <a:ext cx="1219200" cy="584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FE37975-1F28-9A3A-46C8-1FF787430D84}"/>
                </a:ext>
              </a:extLst>
            </p:cNvPr>
            <p:cNvSpPr/>
            <p:nvPr/>
          </p:nvSpPr>
          <p:spPr>
            <a:xfrm>
              <a:off x="-202746" y="3937000"/>
              <a:ext cx="1059995" cy="584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EB1AEE3E-D234-FED1-D29A-9EC9876F45CC}"/>
              </a:ext>
            </a:extLst>
          </p:cNvPr>
          <p:cNvSpPr txBox="1"/>
          <p:nvPr/>
        </p:nvSpPr>
        <p:spPr>
          <a:xfrm>
            <a:off x="126235" y="1208064"/>
            <a:ext cx="571998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Different regions, different timescales: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Side chains faster than backbone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Loops faster than helices and sheets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backbone faster than side chains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Protein surface faster than core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3928D98-907B-036C-48E4-61BB110007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8193" y="361088"/>
            <a:ext cx="4889649" cy="2690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006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952BA5-56AF-6C9C-E3F7-BE1A44600F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400" y="365125"/>
            <a:ext cx="8739472" cy="1325563"/>
          </a:xfrm>
        </p:spPr>
        <p:txBody>
          <a:bodyPr>
            <a:normAutofit/>
          </a:bodyPr>
          <a:lstStyle/>
          <a:p>
            <a:r>
              <a:rPr lang="en-GB" b="1" dirty="0">
                <a:solidFill>
                  <a:schemeClr val="accent1">
                    <a:lumMod val="50000"/>
                  </a:schemeClr>
                </a:solidFill>
                <a:cs typeface="Helvetica" panose="020B0604020202020204" pitchFamily="34" charset="0"/>
              </a:rPr>
              <a:t>Root Mean Square Deviation (RMSD)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ADF1F14-C157-BA2F-DDAA-5A539743F30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47699" y="1919015"/>
                <a:ext cx="6769101" cy="9429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>
                    <a:cs typeface="Helvetica" panose="020B0604020202020204" pitchFamily="34" charset="0"/>
                  </a:rPr>
                  <a:t>Given a system with </a:t>
                </a:r>
                <a:r>
                  <a:rPr lang="en-GB" i="1" dirty="0">
                    <a:cs typeface="Helvetica" panose="020B0604020202020204" pitchFamily="34" charset="0"/>
                  </a:rPr>
                  <a:t>N </a:t>
                </a:r>
                <a:r>
                  <a:rPr lang="en-GB" dirty="0">
                    <a:cs typeface="Helvetica" panose="020B0604020202020204" pitchFamily="34" charset="0"/>
                  </a:rPr>
                  <a:t>atoms, and a reference arrangement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GB" b="0" i="0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en-GB" dirty="0">
                  <a:cs typeface="Helvetica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ADF1F14-C157-BA2F-DDAA-5A539743F30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7699" y="1919015"/>
                <a:ext cx="6769101" cy="942975"/>
              </a:xfrm>
              <a:blipFill>
                <a:blip r:embed="rId2"/>
                <a:stretch>
                  <a:fillRect l="-1800" t="-11688" b="-974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798C64F-00F3-BF76-F2EE-BC273947A635}"/>
                  </a:ext>
                </a:extLst>
              </p:cNvPr>
              <p:cNvSpPr txBox="1"/>
              <p:nvPr/>
            </p:nvSpPr>
            <p:spPr>
              <a:xfrm>
                <a:off x="647699" y="3293321"/>
                <a:ext cx="4194290" cy="16762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GB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𝑅𝑀𝑆𝐷</m:t>
                      </m:r>
                      <m:r>
                        <a:rPr kumimoji="0" lang="en-GB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kumimoji="0" lang="en-GB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kumimoji="0" lang="en-GB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fPr>
                            <m:num>
                              <m:r>
                                <a:rPr kumimoji="0" lang="en-GB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</m:num>
                            <m:den>
                              <m:r>
                                <a:rPr kumimoji="0" lang="en-GB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𝑁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kumimoji="0" lang="en-GB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kumimoji="0" lang="en-GB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𝑖</m:t>
                              </m:r>
                              <m:r>
                                <a:rPr kumimoji="0" lang="en-GB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=0</m:t>
                              </m:r>
                            </m:sub>
                            <m:sup>
                              <m:r>
                                <a:rPr kumimoji="0" lang="en-GB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𝑁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kumimoji="0" lang="en-GB" sz="2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kumimoji="0" lang="en-GB" sz="2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kumimoji="0" lang="en-GB" sz="28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0" lang="en-GB" sz="28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𝑋</m:t>
                                          </m:r>
                                        </m:e>
                                        <m:sub>
                                          <m:r>
                                            <a:rPr kumimoji="0" lang="en-GB" sz="28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kumimoji="0" lang="en-GB" sz="2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kumimoji="0" lang="en-GB" sz="28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0" lang="en-GB" sz="28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kumimoji="0" lang="en-GB" sz="28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kumimoji="0" lang="en-GB" sz="2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rad>
                    </m:oMath>
                  </m:oMathPara>
                </a14:m>
                <a:endParaRPr kumimoji="0" lang="en-GB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798C64F-00F3-BF76-F2EE-BC273947A6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699" y="3293321"/>
                <a:ext cx="4194290" cy="167629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80472897-AD12-8854-C1BE-9472C63CE98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47699" y="5400945"/>
                <a:ext cx="6032501" cy="94297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en-GB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rPr>
                  <a:t>In MD,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GB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GB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𝑥</m:t>
                        </m:r>
                      </m:e>
                      <m:sub>
                        <m:r>
                          <a:rPr kumimoji="0" lang="en-GB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0</m:t>
                        </m:r>
                      </m:sub>
                    </m:sSub>
                  </m:oMath>
                </a14:m>
                <a:r>
                  <a:rPr kumimoji="0" lang="en-GB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rPr>
                  <a:t> is often the first conformation in the simulation.</a:t>
                </a:r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80472897-AD12-8854-C1BE-9472C63CE9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699" y="5400945"/>
                <a:ext cx="6032501" cy="942975"/>
              </a:xfrm>
              <a:prstGeom prst="rect">
                <a:avLst/>
              </a:prstGeom>
              <a:blipFill>
                <a:blip r:embed="rId4"/>
                <a:stretch>
                  <a:fillRect l="-2020" t="-11613" b="-903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Picture 18" descr="A graph showing a line of blue lines&#10;&#10;Description automatically generated with medium confidence">
            <a:extLst>
              <a:ext uri="{FF2B5EF4-FFF2-40B4-BE49-F238E27FC236}">
                <a16:creationId xmlns:a16="http://schemas.microsoft.com/office/drawing/2014/main" id="{39530ADD-9AAF-B67E-635D-BFB610AE0B2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31"/>
          <a:stretch/>
        </p:blipFill>
        <p:spPr>
          <a:xfrm>
            <a:off x="6578600" y="3099601"/>
            <a:ext cx="5838825" cy="347874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E422A58-6CEF-7DC5-B4A3-5472931AF700}"/>
              </a:ext>
            </a:extLst>
          </p:cNvPr>
          <p:cNvSpPr txBox="1"/>
          <p:nvPr/>
        </p:nvSpPr>
        <p:spPr>
          <a:xfrm>
            <a:off x="6134099" y="6581531"/>
            <a:ext cx="608330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500" b="0" i="0" u="none" strike="noStrike" kern="1200" cap="none" spc="0" normalizeH="0" baseline="0" noProof="0" dirty="0">
                <a:ln>
                  <a:noFill/>
                </a:ln>
                <a:solidFill>
                  <a:srgbClr val="156082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HIV-1 capsomer simulation from: </a:t>
            </a:r>
            <a:r>
              <a:rPr kumimoji="0" lang="en-GB" sz="1500" b="0" i="1" u="none" strike="noStrike" kern="1200" cap="none" spc="0" normalizeH="0" baseline="0" noProof="0" dirty="0" err="1">
                <a:ln>
                  <a:noFill/>
                </a:ln>
                <a:solidFill>
                  <a:srgbClr val="156082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Degiacomi</a:t>
            </a:r>
            <a:r>
              <a:rPr kumimoji="0" lang="en-GB" sz="1500" b="0" i="1" u="none" strike="noStrike" kern="1200" cap="none" spc="0" normalizeH="0" baseline="0" noProof="0" dirty="0">
                <a:ln>
                  <a:noFill/>
                </a:ln>
                <a:solidFill>
                  <a:srgbClr val="156082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&amp; Dal </a:t>
            </a:r>
            <a:r>
              <a:rPr kumimoji="0" lang="en-GB" sz="1500" b="0" i="1" u="none" strike="noStrike" kern="1200" cap="none" spc="0" normalizeH="0" baseline="0" noProof="0" dirty="0" err="1">
                <a:ln>
                  <a:noFill/>
                </a:ln>
                <a:solidFill>
                  <a:srgbClr val="156082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Peraro</a:t>
            </a:r>
            <a:r>
              <a:rPr kumimoji="0" lang="en-GB" sz="1500" b="0" i="1" u="none" strike="noStrike" kern="1200" cap="none" spc="0" normalizeH="0" baseline="0" noProof="0" dirty="0">
                <a:ln>
                  <a:noFill/>
                </a:ln>
                <a:solidFill>
                  <a:srgbClr val="156082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, </a:t>
            </a:r>
            <a:r>
              <a:rPr kumimoji="0" lang="en-GB" sz="1500" b="1" i="1" u="none" strike="noStrike" kern="1200" cap="none" spc="0" normalizeH="0" baseline="0" noProof="0" dirty="0">
                <a:ln>
                  <a:noFill/>
                </a:ln>
                <a:solidFill>
                  <a:srgbClr val="156082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Structure</a:t>
            </a:r>
            <a:r>
              <a:rPr kumimoji="0" lang="en-GB" sz="1500" b="0" i="1" u="none" strike="noStrike" kern="1200" cap="none" spc="0" normalizeH="0" baseline="0" noProof="0" dirty="0">
                <a:ln>
                  <a:noFill/>
                </a:ln>
                <a:solidFill>
                  <a:srgbClr val="156082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, 2013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B8C39A0-7770-6E56-0B4A-86C935F515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84475" y="279658"/>
            <a:ext cx="2972215" cy="2438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777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  <p:bldP spid="6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15">
            <a:extLst>
              <a:ext uri="{FF2B5EF4-FFF2-40B4-BE49-F238E27FC236}">
                <a16:creationId xmlns:a16="http://schemas.microsoft.com/office/drawing/2014/main" id="{218C6685-1112-700A-E00D-FD384938E2B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70" t="9122"/>
          <a:stretch/>
        </p:blipFill>
        <p:spPr>
          <a:xfrm>
            <a:off x="304564" y="1232239"/>
            <a:ext cx="6675780" cy="5104994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22E6F46-A208-24AE-DA00-740B93CBA2C6}"/>
              </a:ext>
            </a:extLst>
          </p:cNvPr>
          <p:cNvCxnSpPr/>
          <p:nvPr/>
        </p:nvCxnSpPr>
        <p:spPr>
          <a:xfrm flipH="1">
            <a:off x="1476033" y="4249991"/>
            <a:ext cx="867017" cy="0"/>
          </a:xfrm>
          <a:prstGeom prst="straightConnector1">
            <a:avLst/>
          </a:prstGeom>
          <a:ln w="38100">
            <a:solidFill>
              <a:srgbClr val="1848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AEEC811-AD94-4BA5-AD25-F13414E35091}"/>
              </a:ext>
            </a:extLst>
          </p:cNvPr>
          <p:cNvCxnSpPr>
            <a:cxnSpLocks/>
          </p:cNvCxnSpPr>
          <p:nvPr/>
        </p:nvCxnSpPr>
        <p:spPr>
          <a:xfrm>
            <a:off x="1476033" y="4249991"/>
            <a:ext cx="380154" cy="368482"/>
          </a:xfrm>
          <a:prstGeom prst="straightConnector1">
            <a:avLst/>
          </a:prstGeom>
          <a:ln w="38100">
            <a:solidFill>
              <a:srgbClr val="1848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2FCE904-29B1-DF4F-6069-91FFA468B8C1}"/>
              </a:ext>
            </a:extLst>
          </p:cNvPr>
          <p:cNvCxnSpPr>
            <a:cxnSpLocks/>
          </p:cNvCxnSpPr>
          <p:nvPr/>
        </p:nvCxnSpPr>
        <p:spPr>
          <a:xfrm flipV="1">
            <a:off x="1856186" y="3944868"/>
            <a:ext cx="326799" cy="673606"/>
          </a:xfrm>
          <a:prstGeom prst="straightConnector1">
            <a:avLst/>
          </a:prstGeom>
          <a:ln w="38100">
            <a:solidFill>
              <a:srgbClr val="1848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E667024-6A24-6414-E9E9-A8B0696B7738}"/>
              </a:ext>
            </a:extLst>
          </p:cNvPr>
          <p:cNvCxnSpPr>
            <a:cxnSpLocks/>
          </p:cNvCxnSpPr>
          <p:nvPr/>
        </p:nvCxnSpPr>
        <p:spPr>
          <a:xfrm>
            <a:off x="2182985" y="3944868"/>
            <a:ext cx="380154" cy="220089"/>
          </a:xfrm>
          <a:prstGeom prst="straightConnector1">
            <a:avLst/>
          </a:prstGeom>
          <a:ln w="38100">
            <a:solidFill>
              <a:srgbClr val="1848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E997FB7-4239-82A2-7FB8-EB74C6455862}"/>
              </a:ext>
            </a:extLst>
          </p:cNvPr>
          <p:cNvCxnSpPr>
            <a:cxnSpLocks/>
          </p:cNvCxnSpPr>
          <p:nvPr/>
        </p:nvCxnSpPr>
        <p:spPr>
          <a:xfrm flipH="1">
            <a:off x="2433086" y="4164957"/>
            <a:ext cx="130053" cy="453517"/>
          </a:xfrm>
          <a:prstGeom prst="straightConnector1">
            <a:avLst/>
          </a:prstGeom>
          <a:ln w="38100">
            <a:solidFill>
              <a:srgbClr val="1848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4AF9496-B2B1-E1EC-051A-E1D4186DD14D}"/>
              </a:ext>
            </a:extLst>
          </p:cNvPr>
          <p:cNvCxnSpPr>
            <a:cxnSpLocks/>
          </p:cNvCxnSpPr>
          <p:nvPr/>
        </p:nvCxnSpPr>
        <p:spPr>
          <a:xfrm>
            <a:off x="2433086" y="4618473"/>
            <a:ext cx="423505" cy="100040"/>
          </a:xfrm>
          <a:prstGeom prst="straightConnector1">
            <a:avLst/>
          </a:prstGeom>
          <a:ln w="38100">
            <a:solidFill>
              <a:srgbClr val="1848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EAB07CA-6403-D750-A888-B3ADB62BB959}"/>
              </a:ext>
            </a:extLst>
          </p:cNvPr>
          <p:cNvCxnSpPr>
            <a:cxnSpLocks/>
          </p:cNvCxnSpPr>
          <p:nvPr/>
        </p:nvCxnSpPr>
        <p:spPr>
          <a:xfrm flipV="1">
            <a:off x="2856591" y="4054912"/>
            <a:ext cx="133387" cy="663602"/>
          </a:xfrm>
          <a:prstGeom prst="straightConnector1">
            <a:avLst/>
          </a:prstGeom>
          <a:ln w="38100">
            <a:solidFill>
              <a:srgbClr val="1848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04509B6-F9E5-3455-F3E6-CFAF2F55B58F}"/>
              </a:ext>
            </a:extLst>
          </p:cNvPr>
          <p:cNvCxnSpPr>
            <a:cxnSpLocks/>
          </p:cNvCxnSpPr>
          <p:nvPr/>
        </p:nvCxnSpPr>
        <p:spPr>
          <a:xfrm flipH="1" flipV="1">
            <a:off x="2653175" y="3944868"/>
            <a:ext cx="336803" cy="110045"/>
          </a:xfrm>
          <a:prstGeom prst="straightConnector1">
            <a:avLst/>
          </a:prstGeom>
          <a:ln w="38100">
            <a:solidFill>
              <a:srgbClr val="1848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018A430-5894-487A-F31E-5A59E3FB2ADA}"/>
              </a:ext>
            </a:extLst>
          </p:cNvPr>
          <p:cNvCxnSpPr>
            <a:cxnSpLocks/>
          </p:cNvCxnSpPr>
          <p:nvPr/>
        </p:nvCxnSpPr>
        <p:spPr>
          <a:xfrm flipV="1">
            <a:off x="2669849" y="3224576"/>
            <a:ext cx="523545" cy="720291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8CAA81B-8071-3CAA-F560-DBDD7535C1D9}"/>
              </a:ext>
            </a:extLst>
          </p:cNvPr>
          <p:cNvCxnSpPr>
            <a:cxnSpLocks/>
          </p:cNvCxnSpPr>
          <p:nvPr/>
        </p:nvCxnSpPr>
        <p:spPr>
          <a:xfrm flipV="1">
            <a:off x="3193394" y="2824414"/>
            <a:ext cx="830336" cy="40016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C44AAD5-433F-4F5C-23BA-2BAD360DE5DA}"/>
              </a:ext>
            </a:extLst>
          </p:cNvPr>
          <p:cNvCxnSpPr>
            <a:cxnSpLocks/>
          </p:cNvCxnSpPr>
          <p:nvPr/>
        </p:nvCxnSpPr>
        <p:spPr>
          <a:xfrm>
            <a:off x="4023730" y="2824414"/>
            <a:ext cx="200081" cy="20008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DC3A465-4EC2-6810-8A62-EF5924D6657B}"/>
              </a:ext>
            </a:extLst>
          </p:cNvPr>
          <p:cNvCxnSpPr>
            <a:cxnSpLocks/>
          </p:cNvCxnSpPr>
          <p:nvPr/>
        </p:nvCxnSpPr>
        <p:spPr>
          <a:xfrm>
            <a:off x="4223811" y="3024495"/>
            <a:ext cx="0" cy="38015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39A748C-A18B-DB3F-8A5D-263831C2C387}"/>
              </a:ext>
            </a:extLst>
          </p:cNvPr>
          <p:cNvCxnSpPr>
            <a:cxnSpLocks/>
          </p:cNvCxnSpPr>
          <p:nvPr/>
        </p:nvCxnSpPr>
        <p:spPr>
          <a:xfrm flipV="1">
            <a:off x="4223811" y="3277931"/>
            <a:ext cx="466855" cy="12671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5B52812-AF14-9F76-AA23-D8AFB38484BE}"/>
              </a:ext>
            </a:extLst>
          </p:cNvPr>
          <p:cNvCxnSpPr>
            <a:cxnSpLocks/>
          </p:cNvCxnSpPr>
          <p:nvPr/>
        </p:nvCxnSpPr>
        <p:spPr>
          <a:xfrm flipH="1" flipV="1">
            <a:off x="4357198" y="2824414"/>
            <a:ext cx="333468" cy="45351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CA9F543-FFFF-9C90-953E-6852DFFAA174}"/>
              </a:ext>
            </a:extLst>
          </p:cNvPr>
          <p:cNvCxnSpPr>
            <a:cxnSpLocks/>
          </p:cNvCxnSpPr>
          <p:nvPr/>
        </p:nvCxnSpPr>
        <p:spPr>
          <a:xfrm>
            <a:off x="4357198" y="2824414"/>
            <a:ext cx="573565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7C74E61-13FF-305C-D15C-ABCB778366BF}"/>
              </a:ext>
            </a:extLst>
          </p:cNvPr>
          <p:cNvCxnSpPr>
            <a:cxnSpLocks/>
          </p:cNvCxnSpPr>
          <p:nvPr/>
        </p:nvCxnSpPr>
        <p:spPr>
          <a:xfrm flipH="1" flipV="1">
            <a:off x="4523932" y="2517624"/>
            <a:ext cx="406831" cy="30678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797EB83-C0C1-AA34-7EC5-2FBA3645FE74}"/>
              </a:ext>
            </a:extLst>
          </p:cNvPr>
          <p:cNvCxnSpPr>
            <a:cxnSpLocks/>
          </p:cNvCxnSpPr>
          <p:nvPr/>
        </p:nvCxnSpPr>
        <p:spPr>
          <a:xfrm flipH="1">
            <a:off x="3870334" y="2570979"/>
            <a:ext cx="676940" cy="4668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FF33045-56BC-FF93-038E-A976CEF52685}"/>
              </a:ext>
            </a:extLst>
          </p:cNvPr>
          <p:cNvCxnSpPr>
            <a:cxnSpLocks/>
          </p:cNvCxnSpPr>
          <p:nvPr/>
        </p:nvCxnSpPr>
        <p:spPr>
          <a:xfrm flipH="1">
            <a:off x="3783632" y="2617664"/>
            <a:ext cx="101709" cy="59690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11CD0E97-AB02-0968-81DB-320131146022}"/>
              </a:ext>
            </a:extLst>
          </p:cNvPr>
          <p:cNvCxnSpPr>
            <a:cxnSpLocks/>
          </p:cNvCxnSpPr>
          <p:nvPr/>
        </p:nvCxnSpPr>
        <p:spPr>
          <a:xfrm flipH="1">
            <a:off x="2536463" y="3211272"/>
            <a:ext cx="1247170" cy="573464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0952BA5-56AF-6C9C-E3F7-BE1A44600F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400" y="131663"/>
            <a:ext cx="10515600" cy="1325563"/>
          </a:xfrm>
        </p:spPr>
        <p:txBody>
          <a:bodyPr>
            <a:noAutofit/>
          </a:bodyPr>
          <a:lstStyle/>
          <a:p>
            <a:r>
              <a:rPr lang="en-GB" b="1" dirty="0">
                <a:solidFill>
                  <a:schemeClr val="accent1">
                    <a:lumMod val="50000"/>
                  </a:schemeClr>
                </a:solidFill>
              </a:rPr>
              <a:t>Convergence?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94B93B6-5A08-79A7-5987-0547D9CA8C05}"/>
              </a:ext>
            </a:extLst>
          </p:cNvPr>
          <p:cNvSpPr txBox="1"/>
          <p:nvPr/>
        </p:nvSpPr>
        <p:spPr>
          <a:xfrm>
            <a:off x="6134099" y="6581531"/>
            <a:ext cx="608330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500" b="0" i="0" u="none" strike="noStrike" kern="1200" cap="none" spc="0" normalizeH="0" baseline="0" noProof="0" dirty="0">
                <a:ln>
                  <a:noFill/>
                </a:ln>
                <a:solidFill>
                  <a:srgbClr val="156082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HIV-1 capsomer simulation from: </a:t>
            </a:r>
            <a:r>
              <a:rPr kumimoji="0" lang="en-GB" sz="1500" b="0" i="1" u="none" strike="noStrike" kern="1200" cap="none" spc="0" normalizeH="0" baseline="0" noProof="0" dirty="0" err="1">
                <a:ln>
                  <a:noFill/>
                </a:ln>
                <a:solidFill>
                  <a:srgbClr val="156082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Degiacomi</a:t>
            </a:r>
            <a:r>
              <a:rPr kumimoji="0" lang="en-GB" sz="1500" b="0" i="1" u="none" strike="noStrike" kern="1200" cap="none" spc="0" normalizeH="0" baseline="0" noProof="0" dirty="0">
                <a:ln>
                  <a:noFill/>
                </a:ln>
                <a:solidFill>
                  <a:srgbClr val="156082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&amp; Dal </a:t>
            </a:r>
            <a:r>
              <a:rPr kumimoji="0" lang="en-GB" sz="1500" b="0" i="1" u="none" strike="noStrike" kern="1200" cap="none" spc="0" normalizeH="0" baseline="0" noProof="0" dirty="0" err="1">
                <a:ln>
                  <a:noFill/>
                </a:ln>
                <a:solidFill>
                  <a:srgbClr val="156082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Peraro</a:t>
            </a:r>
            <a:r>
              <a:rPr kumimoji="0" lang="en-GB" sz="1500" b="0" i="1" u="none" strike="noStrike" kern="1200" cap="none" spc="0" normalizeH="0" baseline="0" noProof="0" dirty="0">
                <a:ln>
                  <a:noFill/>
                </a:ln>
                <a:solidFill>
                  <a:srgbClr val="156082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, </a:t>
            </a:r>
            <a:r>
              <a:rPr kumimoji="0" lang="en-GB" sz="1500" b="1" i="1" u="none" strike="noStrike" kern="1200" cap="none" spc="0" normalizeH="0" baseline="0" noProof="0" dirty="0">
                <a:ln>
                  <a:noFill/>
                </a:ln>
                <a:solidFill>
                  <a:srgbClr val="156082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Structure</a:t>
            </a:r>
            <a:r>
              <a:rPr kumimoji="0" lang="en-GB" sz="1500" b="0" i="1" u="none" strike="noStrike" kern="1200" cap="none" spc="0" normalizeH="0" baseline="0" noProof="0" dirty="0">
                <a:ln>
                  <a:noFill/>
                </a:ln>
                <a:solidFill>
                  <a:srgbClr val="156082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, 2013</a:t>
            </a:r>
          </a:p>
        </p:txBody>
      </p:sp>
      <p:pic>
        <p:nvPicPr>
          <p:cNvPr id="19" name="Picture 18" descr="A graph showing a line of blue lines&#10;&#10;Description automatically generated with medium confidence">
            <a:extLst>
              <a:ext uri="{FF2B5EF4-FFF2-40B4-BE49-F238E27FC236}">
                <a16:creationId xmlns:a16="http://schemas.microsoft.com/office/drawing/2014/main" id="{39530ADD-9AAF-B67E-635D-BFB610AE0B2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31"/>
          <a:stretch/>
        </p:blipFill>
        <p:spPr>
          <a:xfrm>
            <a:off x="6578600" y="3099601"/>
            <a:ext cx="5838825" cy="3478741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399B6EC0-D912-B1DE-C675-DAAFB9B26F9B}"/>
              </a:ext>
            </a:extLst>
          </p:cNvPr>
          <p:cNvSpPr/>
          <p:nvPr/>
        </p:nvSpPr>
        <p:spPr>
          <a:xfrm>
            <a:off x="7324239" y="3161785"/>
            <a:ext cx="151908" cy="2992850"/>
          </a:xfrm>
          <a:prstGeom prst="rect">
            <a:avLst/>
          </a:prstGeom>
          <a:solidFill>
            <a:srgbClr val="002060">
              <a:alpha val="1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7A43726-857B-4CC8-2432-0E540DC604FA}"/>
              </a:ext>
            </a:extLst>
          </p:cNvPr>
          <p:cNvSpPr/>
          <p:nvPr/>
        </p:nvSpPr>
        <p:spPr>
          <a:xfrm>
            <a:off x="10034179" y="3161785"/>
            <a:ext cx="1812547" cy="2992850"/>
          </a:xfrm>
          <a:prstGeom prst="rect">
            <a:avLst/>
          </a:prstGeom>
          <a:solidFill>
            <a:srgbClr val="002060">
              <a:alpha val="1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EBF153A-2D46-F302-2E3A-F5F9DA61555A}"/>
              </a:ext>
            </a:extLst>
          </p:cNvPr>
          <p:cNvSpPr/>
          <p:nvPr/>
        </p:nvSpPr>
        <p:spPr>
          <a:xfrm>
            <a:off x="7464999" y="3150383"/>
            <a:ext cx="2569180" cy="3016193"/>
          </a:xfrm>
          <a:prstGeom prst="rect">
            <a:avLst/>
          </a:prstGeom>
          <a:solidFill>
            <a:srgbClr val="FF0000">
              <a:alpha val="1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95598ADF-D89E-71F7-509A-4786D7C8AC4E}"/>
              </a:ext>
            </a:extLst>
          </p:cNvPr>
          <p:cNvSpPr txBox="1">
            <a:spLocks/>
          </p:cNvSpPr>
          <p:nvPr/>
        </p:nvSpPr>
        <p:spPr>
          <a:xfrm>
            <a:off x="523376" y="5920466"/>
            <a:ext cx="5663199" cy="9429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2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Refrain from using RMSD as a single indicator of simulation convergence.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16EDF137-AFB7-09DD-05E8-FA3C7FE173C7}"/>
              </a:ext>
            </a:extLst>
          </p:cNvPr>
          <p:cNvSpPr/>
          <p:nvPr/>
        </p:nvSpPr>
        <p:spPr>
          <a:xfrm>
            <a:off x="2302933" y="4214283"/>
            <a:ext cx="65281" cy="63500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A4DF18-7C09-575A-6852-F0D5715724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4475" y="279658"/>
            <a:ext cx="2972215" cy="2438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602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4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6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8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2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4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700"/>
                            </p:stCondLst>
                            <p:childTnLst>
                              <p:par>
                                <p:cTn id="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900"/>
                            </p:stCondLst>
                            <p:childTnLst>
                              <p:par>
                                <p:cTn id="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2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100"/>
                            </p:stCondLst>
                            <p:childTnLst>
                              <p:par>
                                <p:cTn id="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2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300"/>
                            </p:stCondLst>
                            <p:childTnLst>
                              <p:par>
                                <p:cTn id="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2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500"/>
                            </p:stCondLst>
                            <p:childTnLst>
                              <p:par>
                                <p:cTn id="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2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700"/>
                            </p:stCondLst>
                            <p:childTnLst>
                              <p:par>
                                <p:cTn id="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900"/>
                            </p:stCondLst>
                            <p:childTnLst>
                              <p:par>
                                <p:cTn id="7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2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2100"/>
                            </p:stCondLst>
                            <p:childTnLst>
                              <p:par>
                                <p:cTn id="8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2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2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200"/>
                            </p:stCondLst>
                            <p:childTnLst>
                              <p:par>
                                <p:cTn id="8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34" grpId="0" animBg="1"/>
      <p:bldP spid="35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C915A57C-94A6-8539-D4F5-1B0F492799BF}"/>
              </a:ext>
            </a:extLst>
          </p:cNvPr>
          <p:cNvSpPr txBox="1">
            <a:spLocks/>
          </p:cNvSpPr>
          <p:nvPr/>
        </p:nvSpPr>
        <p:spPr>
          <a:xfrm>
            <a:off x="468191" y="269875"/>
            <a:ext cx="11324110" cy="66361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0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Helvetica" panose="020B0604020202020204" pitchFamily="34" charset="0"/>
                <a:ea typeface="+mj-ea"/>
                <a:cs typeface="Helvetica" panose="020B0604020202020204" pitchFamily="34" charset="0"/>
              </a:rPr>
              <a:t>RMSD is alignment- and selection-dependent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A4D2DD4-68A3-BB2C-EF7B-E588F11A56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067" y="1037929"/>
            <a:ext cx="11617234" cy="5631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909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0E6142-F90D-716B-275C-B61A03DF59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9901" y="1997542"/>
            <a:ext cx="4343400" cy="3902743"/>
          </a:xfrm>
        </p:spPr>
        <p:txBody>
          <a:bodyPr>
            <a:normAutofit lnSpcReduction="10000"/>
          </a:bodyPr>
          <a:lstStyle/>
          <a:p>
            <a:r>
              <a:rPr lang="en-GB" dirty="0"/>
              <a:t>Two structures with same RMSD from a reference are not forcefully similar to each other.</a:t>
            </a:r>
          </a:p>
          <a:p>
            <a:endParaRPr lang="en-GB" dirty="0"/>
          </a:p>
          <a:p>
            <a:r>
              <a:rPr lang="en-GB" dirty="0"/>
              <a:t>Pairwise RMSD helps seeing if protein re-visits conformations throughout the simulation.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A974D1-7801-DE2D-754D-8D28AEF5E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Pairwise RMSD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D15619-9C91-A2E4-D2A8-9121157F28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3301" y="1060563"/>
            <a:ext cx="6370575" cy="5216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494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magine 13">
            <a:extLst>
              <a:ext uri="{FF2B5EF4-FFF2-40B4-BE49-F238E27FC236}">
                <a16:creationId xmlns:a16="http://schemas.microsoft.com/office/drawing/2014/main" id="{DB6D58B1-4E90-408E-BAF1-32E80506734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781"/>
          <a:stretch/>
        </p:blipFill>
        <p:spPr>
          <a:xfrm>
            <a:off x="5544532" y="18528"/>
            <a:ext cx="6644206" cy="7129032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0E58BD05-DE2C-4551-8450-5008F3E6BDE0}"/>
              </a:ext>
            </a:extLst>
          </p:cNvPr>
          <p:cNvSpPr txBox="1"/>
          <p:nvPr/>
        </p:nvSpPr>
        <p:spPr>
          <a:xfrm>
            <a:off x="46880" y="712409"/>
            <a:ext cx="545476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CH" sz="2400" b="1" dirty="0">
                <a:latin typeface="Helvetica" panose="020B0604020202020204" pitchFamily="34" charset="0"/>
                <a:cs typeface="Helvetica" panose="020B0604020202020204" pitchFamily="34" charset="0"/>
              </a:rPr>
              <a:t>Proteins are amino acids </a:t>
            </a:r>
            <a:r>
              <a:rPr lang="it-CH" sz="2400" b="1" dirty="0" err="1">
                <a:latin typeface="Helvetica" panose="020B0604020202020204" pitchFamily="34" charset="0"/>
                <a:cs typeface="Helvetica" panose="020B0604020202020204" pitchFamily="34" charset="0"/>
              </a:rPr>
              <a:t>polymers</a:t>
            </a:r>
            <a:endParaRPr lang="it-CH" sz="2400" b="1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endParaRPr lang="it-CH" sz="24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r>
              <a:rPr lang="it-CH" sz="2400" dirty="0">
                <a:latin typeface="Helvetica" panose="020B0604020202020204" pitchFamily="34" charset="0"/>
                <a:cs typeface="Helvetica" panose="020B0604020202020204" pitchFamily="34" charset="0"/>
              </a:rPr>
              <a:t>Amino acids are </a:t>
            </a:r>
            <a:r>
              <a:rPr lang="it-CH" sz="2400" dirty="0" err="1">
                <a:latin typeface="Helvetica" panose="020B0604020202020204" pitchFamily="34" charset="0"/>
                <a:cs typeface="Helvetica" panose="020B0604020202020204" pitchFamily="34" charset="0"/>
              </a:rPr>
              <a:t>composed</a:t>
            </a:r>
            <a:r>
              <a:rPr lang="it-CH" sz="2400" dirty="0">
                <a:latin typeface="Helvetica" panose="020B0604020202020204" pitchFamily="34" charset="0"/>
                <a:cs typeface="Helvetica" panose="020B0604020202020204" pitchFamily="34" charset="0"/>
              </a:rPr>
              <a:t> of:</a:t>
            </a:r>
          </a:p>
          <a:p>
            <a:pPr marL="285750" indent="-285750">
              <a:buFontTx/>
              <a:buChar char="-"/>
            </a:pPr>
            <a:r>
              <a:rPr lang="it-CH" sz="2400" b="1" dirty="0" err="1">
                <a:latin typeface="Helvetica" panose="020B0604020202020204" pitchFamily="34" charset="0"/>
                <a:cs typeface="Helvetica" panose="020B0604020202020204" pitchFamily="34" charset="0"/>
              </a:rPr>
              <a:t>Backbone</a:t>
            </a:r>
            <a:r>
              <a:rPr lang="it-CH" sz="2400" dirty="0">
                <a:latin typeface="Helvetica" panose="020B0604020202020204" pitchFamily="34" charset="0"/>
                <a:cs typeface="Helvetica" panose="020B0604020202020204" pitchFamily="34" charset="0"/>
              </a:rPr>
              <a:t> (</a:t>
            </a:r>
            <a:r>
              <a:rPr lang="it-CH" sz="2400" dirty="0" err="1">
                <a:latin typeface="Helvetica" panose="020B0604020202020204" pitchFamily="34" charset="0"/>
                <a:cs typeface="Helvetica" panose="020B0604020202020204" pitchFamily="34" charset="0"/>
              </a:rPr>
              <a:t>conserved</a:t>
            </a:r>
            <a:r>
              <a:rPr lang="it-CH" sz="2400" dirty="0">
                <a:latin typeface="Helvetica" panose="020B0604020202020204" pitchFamily="34" charset="0"/>
                <a:cs typeface="Helvetica" panose="020B0604020202020204" pitchFamily="34" charset="0"/>
              </a:rPr>
              <a:t>)</a:t>
            </a:r>
          </a:p>
          <a:p>
            <a:pPr marL="285750" indent="-285750">
              <a:buFontTx/>
              <a:buChar char="-"/>
            </a:pPr>
            <a:r>
              <a:rPr lang="it-CH" sz="2400" b="1" dirty="0">
                <a:latin typeface="Helvetica" panose="020B0604020202020204" pitchFamily="34" charset="0"/>
                <a:cs typeface="Helvetica" panose="020B0604020202020204" pitchFamily="34" charset="0"/>
              </a:rPr>
              <a:t>Side chain</a:t>
            </a:r>
            <a:r>
              <a:rPr lang="it-CH" sz="2400" dirty="0">
                <a:latin typeface="Helvetica" panose="020B0604020202020204" pitchFamily="34" charset="0"/>
                <a:cs typeface="Helvetica" panose="020B0604020202020204" pitchFamily="34" charset="0"/>
              </a:rPr>
              <a:t> (</a:t>
            </a:r>
            <a:r>
              <a:rPr lang="it-CH" sz="2400" dirty="0" err="1">
                <a:latin typeface="Helvetica" panose="020B0604020202020204" pitchFamily="34" charset="0"/>
                <a:cs typeface="Helvetica" panose="020B0604020202020204" pitchFamily="34" charset="0"/>
              </a:rPr>
              <a:t>variable</a:t>
            </a:r>
            <a:r>
              <a:rPr lang="it-CH" sz="2400" dirty="0">
                <a:latin typeface="Helvetica" panose="020B0604020202020204" pitchFamily="34" charset="0"/>
                <a:cs typeface="Helvetica" panose="020B0604020202020204" pitchFamily="34" charset="0"/>
              </a:rPr>
              <a:t>)</a:t>
            </a:r>
          </a:p>
          <a:p>
            <a:endParaRPr lang="it-CH" sz="24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03AB507B-94F8-417B-BE8D-92D4B95F0381}"/>
              </a:ext>
            </a:extLst>
          </p:cNvPr>
          <p:cNvSpPr/>
          <p:nvPr/>
        </p:nvSpPr>
        <p:spPr>
          <a:xfrm>
            <a:off x="9121140" y="53340"/>
            <a:ext cx="152400" cy="1828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CH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1076237" y="3397484"/>
            <a:ext cx="3690235" cy="2253650"/>
            <a:chOff x="1076237" y="3397484"/>
            <a:chExt cx="3690235" cy="2253650"/>
          </a:xfrm>
        </p:grpSpPr>
        <p:grpSp>
          <p:nvGrpSpPr>
            <p:cNvPr id="5" name="Gruppo 4">
              <a:extLst>
                <a:ext uri="{FF2B5EF4-FFF2-40B4-BE49-F238E27FC236}">
                  <a16:creationId xmlns:a16="http://schemas.microsoft.com/office/drawing/2014/main" id="{4836AD2E-9F5F-4768-BA2E-AC03D12E9354}"/>
                </a:ext>
              </a:extLst>
            </p:cNvPr>
            <p:cNvGrpSpPr/>
            <p:nvPr/>
          </p:nvGrpSpPr>
          <p:grpSpPr>
            <a:xfrm>
              <a:off x="1101721" y="3397484"/>
              <a:ext cx="2599546" cy="2253650"/>
              <a:chOff x="1101721" y="3699219"/>
              <a:chExt cx="2599546" cy="2253650"/>
            </a:xfrm>
          </p:grpSpPr>
          <p:pic>
            <p:nvPicPr>
              <p:cNvPr id="7" name="Immagine 6">
                <a:extLst>
                  <a:ext uri="{FF2B5EF4-FFF2-40B4-BE49-F238E27FC236}">
                    <a16:creationId xmlns:a16="http://schemas.microsoft.com/office/drawing/2014/main" id="{E6DDF962-9124-4A1A-9DC9-25C70D46BAE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1538" t="5930" r="32993" b="84501"/>
              <a:stretch/>
            </p:blipFill>
            <p:spPr>
              <a:xfrm>
                <a:off x="1101721" y="3747092"/>
                <a:ext cx="2599546" cy="2205777"/>
              </a:xfrm>
              <a:prstGeom prst="rect">
                <a:avLst/>
              </a:prstGeom>
            </p:spPr>
          </p:pic>
          <p:sp>
            <p:nvSpPr>
              <p:cNvPr id="3" name="Rettangolo 2">
                <a:extLst>
                  <a:ext uri="{FF2B5EF4-FFF2-40B4-BE49-F238E27FC236}">
                    <a16:creationId xmlns:a16="http://schemas.microsoft.com/office/drawing/2014/main" id="{F78B8F63-267A-4131-A4DC-613CCED8F33C}"/>
                  </a:ext>
                </a:extLst>
              </p:cNvPr>
              <p:cNvSpPr/>
              <p:nvPr/>
            </p:nvSpPr>
            <p:spPr>
              <a:xfrm>
                <a:off x="2169160" y="4879955"/>
                <a:ext cx="340360" cy="16256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B3C11114-D2C2-4673-A60B-437C849F961C}"/>
                  </a:ext>
                </a:extLst>
              </p:cNvPr>
              <p:cNvSpPr txBox="1"/>
              <p:nvPr/>
            </p:nvSpPr>
            <p:spPr>
              <a:xfrm>
                <a:off x="2194560" y="4754922"/>
                <a:ext cx="3193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l-GR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α</a:t>
                </a:r>
                <a:endParaRPr lang="it-CH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  <p:sp>
            <p:nvSpPr>
              <p:cNvPr id="4" name="Rettangolo 3">
                <a:extLst>
                  <a:ext uri="{FF2B5EF4-FFF2-40B4-BE49-F238E27FC236}">
                    <a16:creationId xmlns:a16="http://schemas.microsoft.com/office/drawing/2014/main" id="{BDBFA84F-3B26-4EFA-840B-E4BC51B2267F}"/>
                  </a:ext>
                </a:extLst>
              </p:cNvPr>
              <p:cNvSpPr/>
              <p:nvPr/>
            </p:nvSpPr>
            <p:spPr>
              <a:xfrm>
                <a:off x="2034540" y="4036675"/>
                <a:ext cx="220980" cy="22183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FBDC99AA-F4C4-49C2-ACAC-AC84C24C1AED}"/>
                  </a:ext>
                </a:extLst>
              </p:cNvPr>
              <p:cNvSpPr txBox="1"/>
              <p:nvPr/>
            </p:nvSpPr>
            <p:spPr>
              <a:xfrm>
                <a:off x="1732822" y="3699219"/>
                <a:ext cx="736099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it-CH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Side</a:t>
                </a:r>
              </a:p>
              <a:p>
                <a:pPr algn="ctr"/>
                <a:r>
                  <a:rPr lang="it-CH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chain</a:t>
                </a:r>
              </a:p>
            </p:txBody>
          </p:sp>
        </p:grpSp>
        <p:pic>
          <p:nvPicPr>
            <p:cNvPr id="12" name="Immagine 6">
              <a:extLst>
                <a:ext uri="{FF2B5EF4-FFF2-40B4-BE49-F238E27FC236}">
                  <a16:creationId xmlns:a16="http://schemas.microsoft.com/office/drawing/2014/main" id="{E6DDF962-9124-4A1A-9DC9-25C70D46BAE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512" t="12610" r="36508" b="84501"/>
            <a:stretch/>
          </p:blipFill>
          <p:spPr>
            <a:xfrm rot="14823296">
              <a:off x="3341016" y="4065268"/>
              <a:ext cx="500743" cy="665855"/>
            </a:xfrm>
            <a:prstGeom prst="rect">
              <a:avLst/>
            </a:prstGeom>
          </p:spPr>
        </p:pic>
        <p:pic>
          <p:nvPicPr>
            <p:cNvPr id="13" name="Immagine 6">
              <a:extLst>
                <a:ext uri="{FF2B5EF4-FFF2-40B4-BE49-F238E27FC236}">
                  <a16:creationId xmlns:a16="http://schemas.microsoft.com/office/drawing/2014/main" id="{E6DDF962-9124-4A1A-9DC9-25C70D46BAE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693" t="11241" r="43534" b="85684"/>
            <a:stretch/>
          </p:blipFill>
          <p:spPr>
            <a:xfrm rot="6702055">
              <a:off x="1281617" y="4086821"/>
              <a:ext cx="298030" cy="708790"/>
            </a:xfrm>
            <a:prstGeom prst="rect">
              <a:avLst/>
            </a:prstGeom>
          </p:spPr>
        </p:pic>
        <p:pic>
          <p:nvPicPr>
            <p:cNvPr id="17" name="Immagine 6">
              <a:extLst>
                <a:ext uri="{FF2B5EF4-FFF2-40B4-BE49-F238E27FC236}">
                  <a16:creationId xmlns:a16="http://schemas.microsoft.com/office/drawing/2014/main" id="{E6DDF962-9124-4A1A-9DC9-25C70D46BAE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472" t="8238" r="38758" b="90252"/>
            <a:stretch/>
          </p:blipFill>
          <p:spPr>
            <a:xfrm rot="19651179">
              <a:off x="1702122" y="4118837"/>
              <a:ext cx="297543" cy="348343"/>
            </a:xfrm>
            <a:prstGeom prst="rect">
              <a:avLst/>
            </a:prstGeom>
          </p:spPr>
        </p:pic>
        <p:sp>
          <p:nvSpPr>
            <p:cNvPr id="18" name="CasellaDiTesto 10">
              <a:extLst>
                <a:ext uri="{FF2B5EF4-FFF2-40B4-BE49-F238E27FC236}">
                  <a16:creationId xmlns:a16="http://schemas.microsoft.com/office/drawing/2014/main" id="{FBDC99AA-F4C4-49C2-ACAC-AC84C24C1AED}"/>
                </a:ext>
              </a:extLst>
            </p:cNvPr>
            <p:cNvSpPr txBox="1"/>
            <p:nvPr/>
          </p:nvSpPr>
          <p:spPr>
            <a:xfrm>
              <a:off x="3283373" y="4950059"/>
              <a:ext cx="14830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it-CH" dirty="0">
                  <a:latin typeface="Helvetica" panose="020B0604020202020204" pitchFamily="34" charset="0"/>
                  <a:cs typeface="Helvetica" panose="020B0604020202020204" pitchFamily="34" charset="0"/>
                </a:rPr>
                <a:t>@neutral pH</a:t>
              </a:r>
            </a:p>
          </p:txBody>
        </p:sp>
      </p:grpSp>
      <p:sp>
        <p:nvSpPr>
          <p:cNvPr id="8" name="Oval 7"/>
          <p:cNvSpPr/>
          <p:nvPr/>
        </p:nvSpPr>
        <p:spPr>
          <a:xfrm>
            <a:off x="5848350" y="1447800"/>
            <a:ext cx="514350" cy="5715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400023" y="4082942"/>
            <a:ext cx="261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latin typeface="Helvetica" panose="020B0604020202020204" pitchFamily="34" charset="0"/>
                <a:cs typeface="Helvetica" panose="020B0604020202020204" pitchFamily="34" charset="0"/>
              </a:rPr>
              <a:t>-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551940" y="4231666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latin typeface="Helvetica" panose="020B0604020202020204" pitchFamily="34" charset="0"/>
                <a:cs typeface="Helvetica" panose="020B0604020202020204" pitchFamily="34" charset="0"/>
              </a:rPr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1194309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1" grpId="0"/>
      <p:bldP spid="23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25066FB8-6365-1760-BDE1-859F0CAAA3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1560" y="1316114"/>
            <a:ext cx="6719515" cy="5039636"/>
          </a:xfrm>
          <a:prstGeom prst="rect">
            <a:avLst/>
          </a:prstGeom>
        </p:spPr>
      </p:pic>
      <p:pic>
        <p:nvPicPr>
          <p:cNvPr id="12" name="Picture 11" descr="A blue and blue ribbon&#10;&#10;Description automatically generated with medium confidence">
            <a:extLst>
              <a:ext uri="{FF2B5EF4-FFF2-40B4-BE49-F238E27FC236}">
                <a16:creationId xmlns:a16="http://schemas.microsoft.com/office/drawing/2014/main" id="{9B443AE1-A4DC-FA94-4990-9EE17B3872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176649">
            <a:off x="979297" y="2062935"/>
            <a:ext cx="4575557" cy="42175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2405F39-92C4-0DB0-8E62-43DE209E45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  <a:cs typeface="Helvetica" panose="020B0604020202020204" pitchFamily="34" charset="0"/>
              </a:rPr>
              <a:t>Root Mean Square Fluctuation (RMSF)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B9B5A56-FA8F-608C-4BC9-34C53A0C7EF9}"/>
              </a:ext>
            </a:extLst>
          </p:cNvPr>
          <p:cNvSpPr/>
          <p:nvPr/>
        </p:nvSpPr>
        <p:spPr>
          <a:xfrm>
            <a:off x="3860800" y="4983742"/>
            <a:ext cx="796925" cy="572876"/>
          </a:xfrm>
          <a:prstGeom prst="rect">
            <a:avLst/>
          </a:prstGeom>
          <a:solidFill>
            <a:srgbClr val="FFC000">
              <a:alpha val="20000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057EC25-E94B-5DC2-6724-34FB93602A3F}"/>
                  </a:ext>
                </a:extLst>
              </p:cNvPr>
              <p:cNvSpPr txBox="1"/>
              <p:nvPr/>
            </p:nvSpPr>
            <p:spPr>
              <a:xfrm>
                <a:off x="209552" y="5649095"/>
                <a:ext cx="5734048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rPr>
                  <a:t>Helps identifying flexible/</a:t>
                </a:r>
                <a:r>
                  <a:rPr kumimoji="0" lang="en-GB" sz="2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rPr>
                  <a:t>regid</a:t>
                </a:r>
                <a:r>
                  <a:rPr kumimoji="0" lang="en-GB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rPr>
                  <a:t> regions.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rPr>
                  <a:t>Typically done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GB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GB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𝐶</m:t>
                        </m:r>
                      </m:e>
                      <m:sub>
                        <m:r>
                          <a:rPr kumimoji="0" lang="en-GB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𝛼</m:t>
                        </m:r>
                      </m:sub>
                    </m:sSub>
                  </m:oMath>
                </a14:m>
                <a:r>
                  <a:rPr kumimoji="0" lang="en-GB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rPr>
                  <a:t> atoms.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rPr>
                  <a:t>Warning: result depends on alignment!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057EC25-E94B-5DC2-6724-34FB93602A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552" y="5649095"/>
                <a:ext cx="5734048" cy="1569660"/>
              </a:xfrm>
              <a:prstGeom prst="rect">
                <a:avLst/>
              </a:prstGeom>
              <a:blipFill>
                <a:blip r:embed="rId4"/>
                <a:stretch>
                  <a:fillRect l="-1594" t="-272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3B240167-AA15-2876-D061-438EC5A802D4}"/>
              </a:ext>
            </a:extLst>
          </p:cNvPr>
          <p:cNvSpPr/>
          <p:nvPr/>
        </p:nvSpPr>
        <p:spPr>
          <a:xfrm>
            <a:off x="8280399" y="1936750"/>
            <a:ext cx="442246" cy="3854450"/>
          </a:xfrm>
          <a:prstGeom prst="rect">
            <a:avLst/>
          </a:prstGeom>
          <a:solidFill>
            <a:srgbClr val="FFC000">
              <a:alpha val="20000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CA3CFB3-76A2-6B68-966D-7640D92A6881}"/>
                  </a:ext>
                </a:extLst>
              </p:cNvPr>
              <p:cNvSpPr txBox="1"/>
              <p:nvPr/>
            </p:nvSpPr>
            <p:spPr>
              <a:xfrm>
                <a:off x="1560021" y="2512859"/>
                <a:ext cx="3097703" cy="52181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GB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GB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𝜎</m:t>
                          </m:r>
                        </m:e>
                        <m:sub>
                          <m:r>
                            <a:rPr kumimoji="0" lang="en-GB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𝑖</m:t>
                          </m:r>
                        </m:sub>
                      </m:sSub>
                      <m:r>
                        <a:rPr kumimoji="0" lang="en-GB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kumimoji="0" lang="en-GB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radPr>
                        <m:deg/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kumimoji="0" lang="en-GB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kumimoji="0" lang="en-GB" sz="2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kumimoji="0" lang="en-GB" sz="2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kumimoji="0" lang="en-GB" sz="28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0" lang="en-GB" sz="28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𝑋</m:t>
                                          </m:r>
                                        </m:e>
                                        <m:sub>
                                          <m:r>
                                            <a:rPr kumimoji="0" lang="en-GB" sz="28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kumimoji="0" lang="en-GB" sz="28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−</m:t>
                                      </m:r>
                                      <m:d>
                                        <m:dPr>
                                          <m:begChr m:val="⟨"/>
                                          <m:endChr m:val="⟩"/>
                                          <m:ctrlPr>
                                            <a:rPr kumimoji="0" lang="en-GB" sz="28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kumimoji="0" lang="en-GB" sz="2800" b="0" i="1" u="none" strike="noStrike" kern="1200" cap="none" spc="0" normalizeH="0" baseline="0" noProof="0" smtClean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0" lang="en-GB" sz="2800" b="0" i="1" u="none" strike="noStrike" kern="1200" cap="none" spc="0" normalizeH="0" baseline="0" noProof="0" smtClean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  <m:t>𝑋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0" lang="en-GB" sz="2800" b="0" i="1" u="none" strike="noStrike" kern="1200" cap="none" spc="0" normalizeH="0" baseline="0" noProof="0" smtClean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kumimoji="0" lang="en-GB" sz="2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rad>
                    </m:oMath>
                  </m:oMathPara>
                </a14:m>
                <a:endParaRPr kumimoji="0" lang="en-GB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CA3CFB3-76A2-6B68-966D-7640D92A68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0021" y="2512859"/>
                <a:ext cx="3097703" cy="5218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0C915E2-BEFD-D23A-0BB0-5014045AEE99}"/>
                  </a:ext>
                </a:extLst>
              </p:cNvPr>
              <p:cNvSpPr txBox="1"/>
              <p:nvPr/>
            </p:nvSpPr>
            <p:spPr>
              <a:xfrm>
                <a:off x="117245" y="1514558"/>
                <a:ext cx="617878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rPr>
                  <a:t>The RMSF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GB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GB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𝜎</m:t>
                        </m:r>
                      </m:e>
                      <m:sub>
                        <m:r>
                          <a:rPr kumimoji="0" lang="en-GB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</m:t>
                        </m:r>
                      </m:sub>
                    </m:sSub>
                    <m:r>
                      <a:rPr kumimoji="0" lang="en-GB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</m:oMath>
                </a14:m>
                <a:r>
                  <a:rPr kumimoji="0" lang="en-GB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rPr>
                  <a:t>of atom </a:t>
                </a:r>
                <a:r>
                  <a:rPr kumimoji="0" lang="en-GB" sz="2400" b="0" i="1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rPr>
                  <a:t>i</a:t>
                </a:r>
                <a:r>
                  <a:rPr kumimoji="0" lang="en-GB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rPr>
                  <a:t> calculates how much it fluctuates around its mean position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kumimoji="0" lang="en-GB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0" lang="en-GB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GB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𝑋</m:t>
                            </m:r>
                          </m:e>
                          <m:sub>
                            <m:r>
                              <a:rPr kumimoji="0" lang="en-GB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kumimoji="0" lang="en-GB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0C915E2-BEFD-D23A-0BB0-5014045AEE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245" y="1514558"/>
                <a:ext cx="6178780" cy="830997"/>
              </a:xfrm>
              <a:prstGeom prst="rect">
                <a:avLst/>
              </a:prstGeom>
              <a:blipFill>
                <a:blip r:embed="rId6"/>
                <a:stretch>
                  <a:fillRect l="-1479" t="-5109" r="-2367" b="-1605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Oval 18">
            <a:extLst>
              <a:ext uri="{FF2B5EF4-FFF2-40B4-BE49-F238E27FC236}">
                <a16:creationId xmlns:a16="http://schemas.microsoft.com/office/drawing/2014/main" id="{16012E1E-D4AD-0666-822C-0C0D1D750415}"/>
              </a:ext>
            </a:extLst>
          </p:cNvPr>
          <p:cNvSpPr/>
          <p:nvPr/>
        </p:nvSpPr>
        <p:spPr>
          <a:xfrm>
            <a:off x="2681815" y="3529272"/>
            <a:ext cx="80434" cy="83881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9850D92-CF9E-51FB-63E0-923637C39D1C}"/>
              </a:ext>
            </a:extLst>
          </p:cNvPr>
          <p:cNvSpPr txBox="1"/>
          <p:nvPr/>
        </p:nvSpPr>
        <p:spPr>
          <a:xfrm>
            <a:off x="2692399" y="3280287"/>
            <a:ext cx="2231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i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2564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3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and blue ribbon&#10;&#10;Description automatically generated with medium confidence">
            <a:extLst>
              <a:ext uri="{FF2B5EF4-FFF2-40B4-BE49-F238E27FC236}">
                <a16:creationId xmlns:a16="http://schemas.microsoft.com/office/drawing/2014/main" id="{C958D120-31C3-27EF-CCE5-3C4F8F7A0F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176649">
            <a:off x="979297" y="2062935"/>
            <a:ext cx="4575557" cy="42175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1B61883-48CF-E581-7592-415BC0E665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14" y="365125"/>
            <a:ext cx="6456686" cy="1325563"/>
          </a:xfrm>
        </p:spPr>
        <p:txBody>
          <a:bodyPr>
            <a:normAutofit/>
          </a:bodyPr>
          <a:lstStyle/>
          <a:p>
            <a:r>
              <a:rPr lang="en-GB" b="1" dirty="0">
                <a:solidFill>
                  <a:srgbClr val="002060"/>
                </a:solidFill>
                <a:cs typeface="Helvetica" panose="020B0604020202020204" pitchFamily="34" charset="0"/>
              </a:rPr>
              <a:t>end-to-end distance and</a:t>
            </a:r>
            <a:br>
              <a:rPr lang="en-GB" b="1" dirty="0">
                <a:solidFill>
                  <a:srgbClr val="002060"/>
                </a:solidFill>
                <a:cs typeface="Helvetica" panose="020B0604020202020204" pitchFamily="34" charset="0"/>
              </a:rPr>
            </a:br>
            <a:r>
              <a:rPr lang="en-GB" b="1" dirty="0">
                <a:solidFill>
                  <a:srgbClr val="002060"/>
                </a:solidFill>
                <a:cs typeface="Helvetica" panose="020B0604020202020204" pitchFamily="34" charset="0"/>
              </a:rPr>
              <a:t>Radius of Gyration (</a:t>
            </a:r>
            <a:r>
              <a:rPr lang="en-GB" b="1" dirty="0" err="1">
                <a:solidFill>
                  <a:srgbClr val="002060"/>
                </a:solidFill>
                <a:cs typeface="Helvetica" panose="020B0604020202020204" pitchFamily="34" charset="0"/>
              </a:rPr>
              <a:t>Rg</a:t>
            </a:r>
            <a:r>
              <a:rPr lang="en-GB" b="1" dirty="0">
                <a:solidFill>
                  <a:srgbClr val="002060"/>
                </a:solidFill>
                <a:cs typeface="Helvetica" panose="020B0604020202020204" pitchFamily="34" charset="0"/>
              </a:rPr>
              <a:t>)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E220993-11D2-DADD-7749-D42276167E2A}"/>
              </a:ext>
            </a:extLst>
          </p:cNvPr>
          <p:cNvCxnSpPr>
            <a:cxnSpLocks/>
          </p:cNvCxnSpPr>
          <p:nvPr/>
        </p:nvCxnSpPr>
        <p:spPr>
          <a:xfrm flipV="1">
            <a:off x="1747520" y="4439920"/>
            <a:ext cx="3012440" cy="37142"/>
          </a:xfrm>
          <a:prstGeom prst="straightConnector1">
            <a:avLst/>
          </a:prstGeom>
          <a:ln w="38100">
            <a:solidFill>
              <a:srgbClr val="B22222"/>
            </a:solidFill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20" name="Picture 19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AC358EF1-FA14-DE3E-C31A-D89B189889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2400" y="-660407"/>
            <a:ext cx="5535077" cy="774910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3FC1524-1F0C-4498-35C8-481286452492}"/>
              </a:ext>
            </a:extLst>
          </p:cNvPr>
          <p:cNvSpPr txBox="1"/>
          <p:nvPr/>
        </p:nvSpPr>
        <p:spPr>
          <a:xfrm>
            <a:off x="4635868" y="4445000"/>
            <a:ext cx="11332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p = N-</a:t>
            </a:r>
            <a:r>
              <a:rPr kumimoji="0" lang="en-GB" sz="1800" b="1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ter</a:t>
            </a:r>
            <a:endParaRPr kumimoji="0" lang="en-GB" sz="18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4D83372-2D8E-2696-3C53-3CBDD936B3C7}"/>
              </a:ext>
            </a:extLst>
          </p:cNvPr>
          <p:cNvSpPr txBox="1"/>
          <p:nvPr/>
        </p:nvSpPr>
        <p:spPr>
          <a:xfrm>
            <a:off x="845456" y="4482142"/>
            <a:ext cx="11332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q = C-</a:t>
            </a:r>
            <a:r>
              <a:rPr kumimoji="0" lang="en-GB" sz="1800" b="1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ter</a:t>
            </a:r>
            <a:endParaRPr kumimoji="0" lang="en-GB" sz="18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BFD0E0C-4BAA-8921-0A81-31334BA5F39A}"/>
                  </a:ext>
                </a:extLst>
              </p:cNvPr>
              <p:cNvSpPr txBox="1"/>
              <p:nvPr/>
            </p:nvSpPr>
            <p:spPr>
              <a:xfrm>
                <a:off x="594897" y="2212366"/>
                <a:ext cx="3812448" cy="118218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GB" sz="2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GB" sz="2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𝑅</m:t>
                          </m:r>
                        </m:e>
                        <m:sub>
                          <m:r>
                            <a:rPr kumimoji="0" lang="en-GB" sz="2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𝑔</m:t>
                          </m:r>
                        </m:sub>
                      </m:sSub>
                      <m:r>
                        <a:rPr kumimoji="0" lang="en-GB" sz="2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kumimoji="0" lang="en-GB" sz="2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kumimoji="0" lang="en-GB" sz="2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fPr>
                            <m:num>
                              <m:r>
                                <a:rPr kumimoji="0" lang="en-GB" sz="2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</m:num>
                            <m:den>
                              <m:r>
                                <a:rPr kumimoji="0" lang="en-GB" sz="2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𝑁</m:t>
                              </m:r>
                            </m:den>
                          </m:f>
                          <m:sSup>
                            <m:sSupPr>
                              <m:ctrlPr>
                                <a:rPr kumimoji="0" lang="en-GB" sz="2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kumimoji="0" lang="en-GB" sz="2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0" lang="en-GB" sz="26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GB" sz="26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kumimoji="0" lang="en-GB" sz="26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kumimoji="0" lang="en-GB" sz="2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kumimoji="0" lang="en-GB" sz="26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GB" sz="26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kumimoji="0" lang="en-GB" sz="26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𝑚𝑒𝑎𝑛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kumimoji="0" lang="en-GB" sz="2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kumimoji="0" lang="en-GB" sz="2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BFD0E0C-4BAA-8921-0A81-31334BA5F3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897" y="2212366"/>
                <a:ext cx="3812448" cy="118218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32D0DAA-5FD9-95AE-B42B-8393B1170BBC}"/>
                  </a:ext>
                </a:extLst>
              </p:cNvPr>
              <p:cNvSpPr txBox="1"/>
              <p:nvPr/>
            </p:nvSpPr>
            <p:spPr>
              <a:xfrm>
                <a:off x="-512636" y="1704604"/>
                <a:ext cx="4245986" cy="40011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0" lang="en-GB" sz="26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d</m:t>
                      </m:r>
                      <m:r>
                        <a:rPr kumimoji="0" lang="en-GB" sz="26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r>
                        <m:rPr>
                          <m:sty m:val="p"/>
                        </m:rPr>
                        <a:rPr kumimoji="0" lang="en-GB" sz="26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p</m:t>
                      </m:r>
                      <m:r>
                        <a:rPr kumimoji="0" lang="en-GB" sz="26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</m:t>
                      </m:r>
                      <m:r>
                        <m:rPr>
                          <m:sty m:val="p"/>
                        </m:rPr>
                        <a:rPr kumimoji="0" lang="en-GB" sz="26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q</m:t>
                      </m:r>
                      <m:r>
                        <a:rPr kumimoji="0" lang="en-GB" sz="26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  <m:r>
                        <a:rPr kumimoji="0" lang="en-GB" sz="2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d>
                        <m:dPr>
                          <m:begChr m:val="‖"/>
                          <m:endChr m:val="‖"/>
                          <m:ctrlPr>
                            <a:rPr kumimoji="0" lang="en-GB" sz="2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GB" sz="2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𝑝</m:t>
                          </m:r>
                          <m:r>
                            <a:rPr kumimoji="0" lang="en-GB" sz="2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</m:t>
                          </m:r>
                          <m:r>
                            <a:rPr kumimoji="0" lang="en-GB" sz="2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𝑞</m:t>
                          </m:r>
                        </m:e>
                      </m:d>
                    </m:oMath>
                  </m:oMathPara>
                </a14:m>
                <a:endParaRPr kumimoji="0" lang="en-GB" sz="2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32D0DAA-5FD9-95AE-B42B-8393B1170B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12636" y="1704604"/>
                <a:ext cx="4245986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49F8A781-8B86-BCBA-152C-D855F40433D7}"/>
              </a:ext>
            </a:extLst>
          </p:cNvPr>
          <p:cNvSpPr txBox="1"/>
          <p:nvPr/>
        </p:nvSpPr>
        <p:spPr>
          <a:xfrm>
            <a:off x="106171" y="5730540"/>
            <a:ext cx="66796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Help quantifying protein compaction.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Internal properties: do </a:t>
            </a:r>
            <a:r>
              <a:rPr kumimoji="0" lang="en-GB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not </a:t>
            </a: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depend on alignment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3953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D40D864-B097-A544-2652-5316415101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719" y="1682266"/>
            <a:ext cx="3462132" cy="3451889"/>
          </a:xfrm>
          <a:prstGeom prst="rect">
            <a:avLst/>
          </a:prstGeom>
        </p:spPr>
      </p:pic>
      <p:sp>
        <p:nvSpPr>
          <p:cNvPr id="5" name="Titolo 2">
            <a:extLst>
              <a:ext uri="{FF2B5EF4-FFF2-40B4-BE49-F238E27FC236}">
                <a16:creationId xmlns:a16="http://schemas.microsoft.com/office/drawing/2014/main" id="{0F467044-6601-6620-0E3B-02101ED3AAF1}"/>
              </a:ext>
            </a:extLst>
          </p:cNvPr>
          <p:cNvSpPr txBox="1">
            <a:spLocks/>
          </p:cNvSpPr>
          <p:nvPr/>
        </p:nvSpPr>
        <p:spPr>
          <a:xfrm>
            <a:off x="1114565" y="788479"/>
            <a:ext cx="10417791" cy="92457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i="0" kern="1200">
                <a:solidFill>
                  <a:schemeClr val="accent3">
                    <a:lumMod val="50000"/>
                  </a:schemeClr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CH" sz="5400" b="1" i="0" u="none" strike="noStrike" kern="1200" cap="none" spc="0" normalizeH="0" baseline="0" noProof="0">
                <a:ln>
                  <a:noFill/>
                </a:ln>
                <a:solidFill>
                  <a:srgbClr val="297FD5">
                    <a:lumMod val="50000"/>
                  </a:srgbClr>
                </a:solidFill>
                <a:effectLst/>
                <a:uLnTx/>
                <a:uFillTx/>
                <a:latin typeface="Helvetica" pitchFamily="2" charset="0"/>
                <a:ea typeface="+mj-ea"/>
                <a:cs typeface="+mj-cs"/>
              </a:rPr>
              <a:t>Simulation of Biomolecules</a:t>
            </a:r>
            <a:endParaRPr kumimoji="0" lang="it-CH" sz="5400" b="1" i="0" u="none" strike="noStrike" kern="1200" cap="none" spc="0" normalizeH="0" baseline="0" noProof="0" dirty="0">
              <a:ln>
                <a:noFill/>
              </a:ln>
              <a:solidFill>
                <a:srgbClr val="297FD5">
                  <a:lumMod val="50000"/>
                </a:srgbClr>
              </a:solidFill>
              <a:effectLst/>
              <a:uLnTx/>
              <a:uFillTx/>
              <a:latin typeface="Helvetica" pitchFamily="2" charset="0"/>
              <a:ea typeface="+mj-ea"/>
              <a:cs typeface="+mj-cs"/>
            </a:endParaRPr>
          </a:p>
        </p:txBody>
      </p:sp>
      <p:sp>
        <p:nvSpPr>
          <p:cNvPr id="10" name="Titolo 2">
            <a:extLst>
              <a:ext uri="{FF2B5EF4-FFF2-40B4-BE49-F238E27FC236}">
                <a16:creationId xmlns:a16="http://schemas.microsoft.com/office/drawing/2014/main" id="{C3188C9C-69C4-8D9B-CA7C-B0297C68F4E2}"/>
              </a:ext>
            </a:extLst>
          </p:cNvPr>
          <p:cNvSpPr txBox="1">
            <a:spLocks/>
          </p:cNvSpPr>
          <p:nvPr/>
        </p:nvSpPr>
        <p:spPr>
          <a:xfrm>
            <a:off x="1116838" y="1994846"/>
            <a:ext cx="10417791" cy="130548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i="0" kern="1200">
                <a:solidFill>
                  <a:schemeClr val="accent3">
                    <a:lumMod val="50000"/>
                  </a:schemeClr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CH" sz="3800" b="1" i="0" u="none" strike="noStrike" kern="1200" cap="none" spc="0" normalizeH="0" baseline="0" noProof="0" dirty="0">
                <a:ln>
                  <a:noFill/>
                </a:ln>
                <a:solidFill>
                  <a:srgbClr val="297FD5">
                    <a:lumMod val="50000"/>
                  </a:srgbClr>
                </a:solidFill>
                <a:effectLst/>
                <a:uLnTx/>
                <a:uFillTx/>
                <a:latin typeface="Helvetica" pitchFamily="2" charset="0"/>
                <a:ea typeface="+mj-ea"/>
                <a:cs typeface="+mj-cs"/>
              </a:rPr>
              <a:t>Dimensionality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CH" sz="3800" b="1" i="0" u="none" strike="noStrike" kern="1200" cap="none" spc="0" normalizeH="0" baseline="0" noProof="0" dirty="0">
                <a:ln>
                  <a:noFill/>
                </a:ln>
                <a:solidFill>
                  <a:srgbClr val="297FD5">
                    <a:lumMod val="50000"/>
                  </a:srgbClr>
                </a:solidFill>
                <a:effectLst/>
                <a:uLnTx/>
                <a:uFillTx/>
                <a:latin typeface="Helvetica" pitchFamily="2" charset="0"/>
                <a:ea typeface="+mj-ea"/>
                <a:cs typeface="+mj-cs"/>
              </a:rPr>
              <a:t>Reduction</a:t>
            </a:r>
          </a:p>
        </p:txBody>
      </p:sp>
      <p:pic>
        <p:nvPicPr>
          <p:cNvPr id="11" name="Image" descr="Image">
            <a:extLst>
              <a:ext uri="{FF2B5EF4-FFF2-40B4-BE49-F238E27FC236}">
                <a16:creationId xmlns:a16="http://schemas.microsoft.com/office/drawing/2014/main" id="{FEA15AF8-F668-C5D6-6C4C-CA747D32A3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4819" y="2067558"/>
            <a:ext cx="3055972" cy="2731749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3E93943-0A98-0994-499A-F067370E3DD9}"/>
              </a:ext>
            </a:extLst>
          </p:cNvPr>
          <p:cNvSpPr txBox="1"/>
          <p:nvPr/>
        </p:nvSpPr>
        <p:spPr>
          <a:xfrm>
            <a:off x="4154481" y="3362950"/>
            <a:ext cx="437067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CH" sz="2800" dirty="0"/>
              <a:t>Delivered by </a:t>
            </a:r>
            <a:r>
              <a:rPr lang="it-CH" sz="2800" b="1" dirty="0"/>
              <a:t>Tim Spankie</a:t>
            </a:r>
          </a:p>
          <a:p>
            <a:pPr algn="ctr"/>
            <a:r>
              <a:rPr lang="it-CH" sz="2800" dirty="0"/>
              <a:t>University of Edinburgh</a:t>
            </a:r>
          </a:p>
          <a:p>
            <a:pPr algn="ctr"/>
            <a:r>
              <a:rPr lang="it-CH" sz="2800" dirty="0"/>
              <a:t>January 2025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7BBBEB-D6EB-5D70-BF9D-A3F34B2F4E0C}"/>
              </a:ext>
            </a:extLst>
          </p:cNvPr>
          <p:cNvSpPr txBox="1"/>
          <p:nvPr/>
        </p:nvSpPr>
        <p:spPr>
          <a:xfrm>
            <a:off x="92529" y="5987924"/>
            <a:ext cx="1200694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it-CH" sz="2000" dirty="0"/>
              <a:t>Based on content from a ten-hour series </a:t>
            </a:r>
            <a:r>
              <a:rPr lang="it-CH" sz="200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https://github.com/CCPBioSim/BioSim-analysis-workshop</a:t>
            </a:r>
            <a:r>
              <a:rPr lang="it-CH" sz="2000" dirty="0"/>
              <a:t> </a:t>
            </a:r>
          </a:p>
          <a:p>
            <a:pPr>
              <a:lnSpc>
                <a:spcPct val="100000"/>
              </a:lnSpc>
            </a:pPr>
            <a:r>
              <a:rPr lang="it-CH" sz="2000" dirty="0"/>
              <a:t>by Matteo Degiacomi (</a:t>
            </a:r>
            <a:r>
              <a:rPr lang="it-CH" sz="2000" u="sng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matteo.degiacomi@ed.ac.uk</a:t>
            </a:r>
            <a:r>
              <a:rPr lang="it-CH" sz="2000" u="sng" dirty="0"/>
              <a:t>) </a:t>
            </a:r>
            <a:r>
              <a:rPr lang="it-CH" sz="2000" dirty="0"/>
              <a:t>and  Antonia Mey (</a:t>
            </a:r>
            <a:r>
              <a:rPr lang="it-CH" sz="2000" u="sng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antonia.mey@ed.ac.uk</a:t>
            </a:r>
            <a:r>
              <a:rPr lang="it-CH" sz="2000" u="sng" dirty="0"/>
              <a:t>) </a:t>
            </a:r>
            <a:endParaRPr lang="it-CH" sz="2000" dirty="0"/>
          </a:p>
        </p:txBody>
      </p:sp>
    </p:spTree>
    <p:extLst>
      <p:ext uri="{BB962C8B-B14F-4D97-AF65-F5344CB8AC3E}">
        <p14:creationId xmlns:p14="http://schemas.microsoft.com/office/powerpoint/2010/main" val="160172716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799E1447-02DC-BE5B-1312-C341A58E92F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biLevel thresh="75000"/>
          </a:blip>
          <a:srcRect r="21969"/>
          <a:stretch/>
        </p:blipFill>
        <p:spPr>
          <a:xfrm>
            <a:off x="4573428" y="3003584"/>
            <a:ext cx="3455803" cy="3210679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</p:spPr>
      </p:pic>
      <p:pic>
        <p:nvPicPr>
          <p:cNvPr id="23" name="Picture 5" descr="C:\Users\Matteo\Documents\research\presentations\2015_computational_seminar\xcyt1.gif">
            <a:extLst>
              <a:ext uri="{FF2B5EF4-FFF2-40B4-BE49-F238E27FC236}">
                <a16:creationId xmlns:a16="http://schemas.microsoft.com/office/drawing/2014/main" id="{6A036758-50FB-B808-9AED-86B9D6DAFE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316"/>
          <a:stretch/>
        </p:blipFill>
        <p:spPr bwMode="auto">
          <a:xfrm>
            <a:off x="1148482" y="1811533"/>
            <a:ext cx="3466562" cy="2179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Google Shape;361;p56" descr="Google Shape;361;p56">
            <a:extLst>
              <a:ext uri="{FF2B5EF4-FFF2-40B4-BE49-F238E27FC236}">
                <a16:creationId xmlns:a16="http://schemas.microsoft.com/office/drawing/2014/main" id="{3ACF45D6-32C3-E09B-9914-FF22A592057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8280"/>
          <a:stretch/>
        </p:blipFill>
        <p:spPr>
          <a:xfrm>
            <a:off x="272583" y="1732110"/>
            <a:ext cx="538659" cy="4885603"/>
          </a:xfrm>
          <a:prstGeom prst="rect">
            <a:avLst/>
          </a:prstGeom>
          <a:ln w="12700">
            <a:miter lim="400000"/>
          </a:ln>
        </p:spPr>
      </p:pic>
      <p:sp>
        <p:nvSpPr>
          <p:cNvPr id="14" name="Label">
            <a:extLst>
              <a:ext uri="{FF2B5EF4-FFF2-40B4-BE49-F238E27FC236}">
                <a16:creationId xmlns:a16="http://schemas.microsoft.com/office/drawing/2014/main" id="{3C38E8BF-B2E2-4390-615E-F3CD45322E92}"/>
              </a:ext>
            </a:extLst>
          </p:cNvPr>
          <p:cNvSpPr txBox="1"/>
          <p:nvPr/>
        </p:nvSpPr>
        <p:spPr>
          <a:xfrm>
            <a:off x="4794152" y="6153734"/>
            <a:ext cx="3192335" cy="4308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0" tIns="0" rIns="0" bIns="0">
            <a:spAutoFit/>
          </a:bodyPr>
          <a:lstStyle>
            <a:lvl1pPr algn="l" defTabSz="914400">
              <a:defRPr sz="2900" b="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  <a:sym typeface="Arial"/>
              </a:rPr>
              <a:t>Torsional angles (</a:t>
            </a:r>
            <a:r>
              <a:rPr kumimoji="0" lang="en-GB" sz="2800" b="1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  <a:sym typeface="Arial"/>
              </a:rPr>
              <a:t>2</a:t>
            </a:r>
            <a:r>
              <a:rPr kumimoji="0" lang="en-GB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  <a:sym typeface="Arial"/>
              </a:rPr>
              <a:t>)</a:t>
            </a:r>
            <a:endParaRPr kumimoji="0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panose="020B0604020202020204" pitchFamily="34" charset="0"/>
              <a:cs typeface="Helvetica" panose="020B0604020202020204" pitchFamily="34" charset="0"/>
              <a:sym typeface="Arial"/>
            </a:endParaRPr>
          </a:p>
        </p:txBody>
      </p:sp>
      <p:sp>
        <p:nvSpPr>
          <p:cNvPr id="17" name="Label">
            <a:extLst>
              <a:ext uri="{FF2B5EF4-FFF2-40B4-BE49-F238E27FC236}">
                <a16:creationId xmlns:a16="http://schemas.microsoft.com/office/drawing/2014/main" id="{55EFCAFC-DA56-8F7C-6C35-F1518B3C87A3}"/>
              </a:ext>
            </a:extLst>
          </p:cNvPr>
          <p:cNvSpPr txBox="1"/>
          <p:nvPr/>
        </p:nvSpPr>
        <p:spPr>
          <a:xfrm>
            <a:off x="1994824" y="5821200"/>
            <a:ext cx="3192335" cy="8617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0" tIns="0" rIns="0" bIns="0">
            <a:spAutoFit/>
          </a:bodyPr>
          <a:lstStyle>
            <a:lvl1pPr algn="l" defTabSz="914400">
              <a:defRPr sz="2900" b="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  <a:sym typeface="Arial"/>
              </a:rPr>
              <a:t>Pixels colour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  <a:sym typeface="Arial"/>
              </a:rPr>
              <a:t>(28x28 = </a:t>
            </a:r>
            <a:r>
              <a:rPr kumimoji="0" lang="en-GB" sz="2800" b="1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  <a:sym typeface="Arial"/>
              </a:rPr>
              <a:t>784</a:t>
            </a:r>
            <a:r>
              <a:rPr kumimoji="0" lang="en-GB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  <a:sym typeface="Arial"/>
              </a:rPr>
              <a:t>)</a:t>
            </a:r>
            <a:endParaRPr kumimoji="0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panose="020B0604020202020204" pitchFamily="34" charset="0"/>
              <a:cs typeface="Helvetica" panose="020B0604020202020204" pitchFamily="34" charset="0"/>
              <a:sym typeface="Arial"/>
            </a:endParaRPr>
          </a:p>
        </p:txBody>
      </p:sp>
      <p:sp>
        <p:nvSpPr>
          <p:cNvPr id="18" name="Line">
            <a:extLst>
              <a:ext uri="{FF2B5EF4-FFF2-40B4-BE49-F238E27FC236}">
                <a16:creationId xmlns:a16="http://schemas.microsoft.com/office/drawing/2014/main" id="{A9EF904D-01B1-F8A7-27D9-053DD9D092FC}"/>
              </a:ext>
            </a:extLst>
          </p:cNvPr>
          <p:cNvSpPr/>
          <p:nvPr/>
        </p:nvSpPr>
        <p:spPr>
          <a:xfrm flipH="1">
            <a:off x="716459" y="6110459"/>
            <a:ext cx="1176278" cy="329612"/>
          </a:xfrm>
          <a:prstGeom prst="line">
            <a:avLst/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lIns="0" tIns="0" rIns="0" bIns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>
                <a:latin typeface="Arial"/>
                <a:ea typeface="Arial"/>
                <a:cs typeface="Arial"/>
                <a:sym typeface="Arial"/>
              </a:defRPr>
            </a:pPr>
            <a:endParaRPr kumimoji="0" sz="7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panose="020B0604020202020204" pitchFamily="34" charset="0"/>
              <a:cs typeface="Helvetica" panose="020B0604020202020204" pitchFamily="34" charset="0"/>
              <a:sym typeface="Arial"/>
            </a:endParaRPr>
          </a:p>
        </p:txBody>
      </p:sp>
      <p:sp>
        <p:nvSpPr>
          <p:cNvPr id="19" name="Label">
            <a:extLst>
              <a:ext uri="{FF2B5EF4-FFF2-40B4-BE49-F238E27FC236}">
                <a16:creationId xmlns:a16="http://schemas.microsoft.com/office/drawing/2014/main" id="{C2575BFE-5663-6CAC-29BB-09BDBF583E84}"/>
              </a:ext>
            </a:extLst>
          </p:cNvPr>
          <p:cNvSpPr txBox="1"/>
          <p:nvPr/>
        </p:nvSpPr>
        <p:spPr>
          <a:xfrm>
            <a:off x="1211661" y="4780702"/>
            <a:ext cx="2618370" cy="4308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0" tIns="0" rIns="0" bIns="0">
            <a:spAutoFit/>
          </a:bodyPr>
          <a:lstStyle>
            <a:lvl1pPr algn="l" defTabSz="914400">
              <a:defRPr sz="2900" b="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  <a:sym typeface="Arial"/>
              </a:rPr>
              <a:t>Sphericity (</a:t>
            </a:r>
            <a:r>
              <a:rPr kumimoji="0" lang="en-GB" sz="2800" b="1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  <a:sym typeface="Arial"/>
              </a:rPr>
              <a:t>1</a:t>
            </a:r>
            <a:r>
              <a:rPr kumimoji="0" lang="en-GB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  <a:sym typeface="Arial"/>
              </a:rPr>
              <a:t>)</a:t>
            </a:r>
            <a:endParaRPr kumimoji="0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panose="020B0604020202020204" pitchFamily="34" charset="0"/>
              <a:cs typeface="Helvetica" panose="020B0604020202020204" pitchFamily="34" charset="0"/>
              <a:sym typeface="Arial"/>
            </a:endParaRPr>
          </a:p>
        </p:txBody>
      </p:sp>
      <p:sp>
        <p:nvSpPr>
          <p:cNvPr id="20" name="Line">
            <a:extLst>
              <a:ext uri="{FF2B5EF4-FFF2-40B4-BE49-F238E27FC236}">
                <a16:creationId xmlns:a16="http://schemas.microsoft.com/office/drawing/2014/main" id="{4F883641-9BE5-7657-E08F-4319D1A1E81D}"/>
              </a:ext>
            </a:extLst>
          </p:cNvPr>
          <p:cNvSpPr/>
          <p:nvPr/>
        </p:nvSpPr>
        <p:spPr>
          <a:xfrm flipV="1">
            <a:off x="2020687" y="3380874"/>
            <a:ext cx="389106" cy="1373872"/>
          </a:xfrm>
          <a:prstGeom prst="line">
            <a:avLst/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lIns="0" tIns="0" rIns="0" bIns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>
                <a:latin typeface="Arial"/>
                <a:ea typeface="Arial"/>
                <a:cs typeface="Arial"/>
                <a:sym typeface="Arial"/>
              </a:defRPr>
            </a:pPr>
            <a:endParaRPr kumimoji="0" sz="7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panose="020B0604020202020204" pitchFamily="34" charset="0"/>
              <a:cs typeface="Helvetica" panose="020B0604020202020204" pitchFamily="34" charset="0"/>
              <a:sym typeface="Arial"/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FCF9651D-CF50-0A5E-0B12-5732C23B4935}"/>
              </a:ext>
            </a:extLst>
          </p:cNvPr>
          <p:cNvGrpSpPr/>
          <p:nvPr/>
        </p:nvGrpSpPr>
        <p:grpSpPr>
          <a:xfrm>
            <a:off x="5097187" y="1635858"/>
            <a:ext cx="2473305" cy="1325563"/>
            <a:chOff x="332686" y="3011782"/>
            <a:chExt cx="1943101" cy="1041401"/>
          </a:xfrm>
        </p:grpSpPr>
        <p:pic>
          <p:nvPicPr>
            <p:cNvPr id="32" name="Image" descr="Image">
              <a:extLst>
                <a:ext uri="{FF2B5EF4-FFF2-40B4-BE49-F238E27FC236}">
                  <a16:creationId xmlns:a16="http://schemas.microsoft.com/office/drawing/2014/main" id="{D860EE24-FA11-DE6B-9EB0-8E50432FD93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32686" y="3011782"/>
              <a:ext cx="1943101" cy="1041401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33" name="Connection Line">
              <a:extLst>
                <a:ext uri="{FF2B5EF4-FFF2-40B4-BE49-F238E27FC236}">
                  <a16:creationId xmlns:a16="http://schemas.microsoft.com/office/drawing/2014/main" id="{A0BAE2DC-B974-B88F-66F7-5AEFF5DCE12F}"/>
                </a:ext>
              </a:extLst>
            </p:cNvPr>
            <p:cNvSpPr/>
            <p:nvPr/>
          </p:nvSpPr>
          <p:spPr>
            <a:xfrm>
              <a:off x="1083062" y="3343368"/>
              <a:ext cx="172146" cy="4018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259" h="21600" extrusionOk="0">
                  <a:moveTo>
                    <a:pt x="16259" y="21600"/>
                  </a:moveTo>
                  <a:cubicBezTo>
                    <a:pt x="-4113" y="17027"/>
                    <a:pt x="-5341" y="9827"/>
                    <a:pt x="12576" y="0"/>
                  </a:cubicBezTo>
                </a:path>
              </a:pathLst>
            </a:custGeom>
            <a:ln w="25400">
              <a:solidFill>
                <a:srgbClr val="000000"/>
              </a:solidFill>
              <a:miter lim="400000"/>
              <a:tailEnd type="triangle"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endParaRPr>
            </a:p>
          </p:txBody>
        </p:sp>
        <p:sp>
          <p:nvSpPr>
            <p:cNvPr id="34" name="Connection Line">
              <a:extLst>
                <a:ext uri="{FF2B5EF4-FFF2-40B4-BE49-F238E27FC236}">
                  <a16:creationId xmlns:a16="http://schemas.microsoft.com/office/drawing/2014/main" id="{10B1B3DD-D139-C0B2-E231-AA8643DF6441}"/>
                </a:ext>
              </a:extLst>
            </p:cNvPr>
            <p:cNvSpPr/>
            <p:nvPr/>
          </p:nvSpPr>
          <p:spPr>
            <a:xfrm>
              <a:off x="1337098" y="3330427"/>
              <a:ext cx="172146" cy="4018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259" h="21600" extrusionOk="0">
                  <a:moveTo>
                    <a:pt x="0" y="21600"/>
                  </a:moveTo>
                  <a:cubicBezTo>
                    <a:pt x="20372" y="17027"/>
                    <a:pt x="21600" y="9827"/>
                    <a:pt x="3683" y="0"/>
                  </a:cubicBezTo>
                </a:path>
              </a:pathLst>
            </a:custGeom>
            <a:ln w="25400">
              <a:solidFill>
                <a:srgbClr val="000000"/>
              </a:solidFill>
              <a:miter lim="400000"/>
              <a:tailEnd type="triangle"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endParaRPr>
            </a:p>
          </p:txBody>
        </p:sp>
        <p:sp>
          <p:nvSpPr>
            <p:cNvPr id="35" name="φ">
              <a:extLst>
                <a:ext uri="{FF2B5EF4-FFF2-40B4-BE49-F238E27FC236}">
                  <a16:creationId xmlns:a16="http://schemas.microsoft.com/office/drawing/2014/main" id="{A6D1C304-055A-060F-98E5-4085261F7D92}"/>
                </a:ext>
              </a:extLst>
            </p:cNvPr>
            <p:cNvSpPr txBox="1"/>
            <p:nvPr/>
          </p:nvSpPr>
          <p:spPr>
            <a:xfrm>
              <a:off x="975666" y="3298408"/>
              <a:ext cx="127197" cy="18537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none" lIns="25400" tIns="25400" rIns="25400" bIns="25400" anchor="ctr">
              <a:spAutoFit/>
            </a:bodyPr>
            <a:lstStyle>
              <a:lvl1pPr algn="l" defTabSz="584200">
                <a:defRPr sz="2000" b="0"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pPr marL="0" marR="0" lvl="0" indent="0" algn="l" defTabSz="584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2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φ</a:t>
              </a:r>
            </a:p>
          </p:txBody>
        </p:sp>
        <p:sp>
          <p:nvSpPr>
            <p:cNvPr id="36" name="ψ">
              <a:extLst>
                <a:ext uri="{FF2B5EF4-FFF2-40B4-BE49-F238E27FC236}">
                  <a16:creationId xmlns:a16="http://schemas.microsoft.com/office/drawing/2014/main" id="{5E504478-B9B5-FEE2-529D-E56C441E1AE8}"/>
                </a:ext>
              </a:extLst>
            </p:cNvPr>
            <p:cNvSpPr txBox="1"/>
            <p:nvPr/>
          </p:nvSpPr>
          <p:spPr>
            <a:xfrm>
              <a:off x="1494000" y="3298167"/>
              <a:ext cx="130974" cy="18537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none" lIns="25400" tIns="25400" rIns="25400" bIns="25400" anchor="ctr">
              <a:spAutoFit/>
            </a:bodyPr>
            <a:lstStyle>
              <a:lvl1pPr algn="l" defTabSz="584200">
                <a:defRPr sz="2000" b="0"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pPr marL="0" marR="0" lvl="0" indent="0" algn="l" defTabSz="584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2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ψ</a:t>
              </a:r>
            </a:p>
          </p:txBody>
        </p:sp>
      </p:grpSp>
      <p:sp>
        <p:nvSpPr>
          <p:cNvPr id="5" name="Title 1">
            <a:extLst>
              <a:ext uri="{FF2B5EF4-FFF2-40B4-BE49-F238E27FC236}">
                <a16:creationId xmlns:a16="http://schemas.microsoft.com/office/drawing/2014/main" id="{2B1FA349-7873-FAC0-8E98-D745D3D55CDD}"/>
              </a:ext>
            </a:extLst>
          </p:cNvPr>
          <p:cNvSpPr txBox="1">
            <a:spLocks/>
          </p:cNvSpPr>
          <p:nvPr/>
        </p:nvSpPr>
        <p:spPr>
          <a:xfrm>
            <a:off x="213569" y="-161787"/>
            <a:ext cx="11769892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CH" sz="4000" b="1" i="1" u="none" strike="noStrike" kern="1200" cap="none" spc="0" normalizeH="0" baseline="0" noProof="0">
                <a:ln>
                  <a:noFill/>
                </a:ln>
                <a:solidFill>
                  <a:srgbClr val="A02B93">
                    <a:lumMod val="50000"/>
                  </a:srgbClr>
                </a:solidFill>
                <a:effectLst/>
                <a:uLnTx/>
                <a:uFillTx/>
                <a:latin typeface="Helvetica" panose="020B0604020202020204" pitchFamily="34" charset="0"/>
                <a:ea typeface="+mj-ea"/>
                <a:cs typeface="Helvetica" panose="020B0604020202020204" pitchFamily="34" charset="0"/>
              </a:rPr>
              <a:t>features</a:t>
            </a:r>
            <a:r>
              <a:rPr kumimoji="0" lang="it-CH" sz="4000" b="1" i="0" u="none" strike="noStrike" kern="1200" cap="none" spc="0" normalizeH="0" baseline="0" noProof="0">
                <a:ln>
                  <a:noFill/>
                </a:ln>
                <a:solidFill>
                  <a:srgbClr val="A02B93">
                    <a:lumMod val="50000"/>
                  </a:srgbClr>
                </a:solidFill>
                <a:effectLst/>
                <a:uLnTx/>
                <a:uFillTx/>
                <a:latin typeface="Helvetica" panose="020B0604020202020204" pitchFamily="34" charset="0"/>
                <a:ea typeface="+mj-ea"/>
                <a:cs typeface="Helvetica" panose="020B0604020202020204" pitchFamily="34" charset="0"/>
              </a:rPr>
              <a:t> are possible ways to represent data</a:t>
            </a:r>
          </a:p>
        </p:txBody>
      </p:sp>
      <p:sp>
        <p:nvSpPr>
          <p:cNvPr id="3" name="Label">
            <a:extLst>
              <a:ext uri="{FF2B5EF4-FFF2-40B4-BE49-F238E27FC236}">
                <a16:creationId xmlns:a16="http://schemas.microsoft.com/office/drawing/2014/main" id="{00FDE1AA-179F-C24F-1A8B-F0461C884973}"/>
              </a:ext>
            </a:extLst>
          </p:cNvPr>
          <p:cNvSpPr txBox="1"/>
          <p:nvPr/>
        </p:nvSpPr>
        <p:spPr>
          <a:xfrm>
            <a:off x="8398608" y="5774000"/>
            <a:ext cx="3971163" cy="8617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 algn="l" defTabSz="914400">
              <a:defRPr sz="2900" b="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  <a:sym typeface="Arial"/>
              </a:rPr>
              <a:t>atomic positions (</a:t>
            </a:r>
            <a:r>
              <a:rPr kumimoji="0" lang="en-GB" sz="2800" b="1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  <a:sym typeface="Arial"/>
              </a:rPr>
              <a:t>459</a:t>
            </a:r>
            <a:r>
              <a:rPr kumimoji="0" lang="en-GB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  <a:sym typeface="Arial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  <a:sym typeface="Arial"/>
              </a:rPr>
              <a:t>atomic distances (</a:t>
            </a:r>
            <a:r>
              <a:rPr kumimoji="0" lang="en-GB" sz="2800" b="1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  <a:sym typeface="Arial"/>
              </a:rPr>
              <a:t>3</a:t>
            </a:r>
            <a:r>
              <a:rPr kumimoji="0" lang="en-GB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  <a:sym typeface="Arial"/>
              </a:rPr>
              <a:t>)</a:t>
            </a:r>
            <a:endParaRPr kumimoji="0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panose="020B0604020202020204" pitchFamily="34" charset="0"/>
              <a:cs typeface="Helvetica" panose="020B0604020202020204" pitchFamily="34" charset="0"/>
              <a:sym typeface="Arial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F0B6ED6-DC2F-5D1E-6AAB-54DDA20DB0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33466" y="2236349"/>
            <a:ext cx="3875262" cy="3450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05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7" grpId="0" animBg="1"/>
      <p:bldP spid="18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A4562B0-E8CA-2830-B6CD-94828C6466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4687" y="1501568"/>
            <a:ext cx="6829926" cy="83099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400" b="1" dirty="0">
                <a:cs typeface="Helvetica" panose="020B0604020202020204" pitchFamily="34" charset="0"/>
              </a:rPr>
              <a:t>Task: predict the weather in Edinburgh        </a:t>
            </a:r>
          </a:p>
          <a:p>
            <a:pPr marL="0" indent="0">
              <a:buNone/>
            </a:pPr>
            <a:r>
              <a:rPr lang="en-GB" sz="2400" b="1" dirty="0">
                <a:cs typeface="Helvetica" panose="020B0604020202020204" pitchFamily="34" charset="0"/>
              </a:rPr>
              <a:t>          using historical data</a:t>
            </a:r>
          </a:p>
          <a:p>
            <a:pPr marL="0" indent="0">
              <a:buNone/>
            </a:pPr>
            <a:endParaRPr lang="en-GB" sz="2400" b="1" dirty="0">
              <a:cs typeface="Helvetica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6B3DD9-821F-0863-C747-709CA645E8E7}"/>
              </a:ext>
            </a:extLst>
          </p:cNvPr>
          <p:cNvSpPr txBox="1"/>
          <p:nvPr/>
        </p:nvSpPr>
        <p:spPr>
          <a:xfrm>
            <a:off x="620829" y="3883581"/>
            <a:ext cx="272244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{</a:t>
            </a: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Temperature (C)</a:t>
            </a: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Temperature (K)</a:t>
            </a: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Humidity (g/m</a:t>
            </a:r>
            <a:r>
              <a:rPr kumimoji="0" lang="en-GB" sz="2400" b="0" i="0" u="none" strike="noStrike" kern="1200" cap="none" spc="0" normalizeH="0" baseline="3000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3</a:t>
            </a: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)</a:t>
            </a: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3D296F-5231-CE29-2D9D-4A4C2A8D50A2}"/>
              </a:ext>
            </a:extLst>
          </p:cNvPr>
          <p:cNvSpPr txBox="1"/>
          <p:nvPr/>
        </p:nvSpPr>
        <p:spPr>
          <a:xfrm>
            <a:off x="3740718" y="3883581"/>
            <a:ext cx="391107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{</a:t>
            </a: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Temperature (C)</a:t>
            </a: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Swiss cheese export (£)</a:t>
            </a: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Humidity (g/m</a:t>
            </a:r>
            <a:r>
              <a:rPr kumimoji="0" lang="en-GB" sz="2400" b="0" i="0" u="none" strike="noStrike" kern="1200" cap="none" spc="0" normalizeH="0" baseline="3000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3</a:t>
            </a: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)</a:t>
            </a: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}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4FA731-5692-6CAE-D24E-6A6611A75FD7}"/>
              </a:ext>
            </a:extLst>
          </p:cNvPr>
          <p:cNvSpPr txBox="1"/>
          <p:nvPr/>
        </p:nvSpPr>
        <p:spPr>
          <a:xfrm>
            <a:off x="7772401" y="3883581"/>
            <a:ext cx="379877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{</a:t>
            </a: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Avg. gas expenditure (£)</a:t>
            </a: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Heat strokes (#)</a:t>
            </a: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Slipping accidents (#)</a:t>
            </a: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Sunscreen sold (£)</a:t>
            </a: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}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15E63F-01A7-A4DF-8CD9-E143F5A78F5C}"/>
              </a:ext>
            </a:extLst>
          </p:cNvPr>
          <p:cNvSpPr txBox="1"/>
          <p:nvPr/>
        </p:nvSpPr>
        <p:spPr>
          <a:xfrm>
            <a:off x="1257701" y="2681202"/>
            <a:ext cx="50383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data = {</a:t>
            </a: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X</a:t>
            </a: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, </a:t>
            </a: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Y</a:t>
            </a: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, </a:t>
            </a: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Z</a:t>
            </a: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} → sun, rain, snow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4719C36-7204-A23E-646F-12BE9A55EEC3}"/>
              </a:ext>
            </a:extLst>
          </p:cNvPr>
          <p:cNvSpPr txBox="1"/>
          <p:nvPr/>
        </p:nvSpPr>
        <p:spPr>
          <a:xfrm>
            <a:off x="7859027" y="5517300"/>
            <a:ext cx="396159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4 features connected to another quantity: temperature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9468A07-1D88-1471-4E7E-582EEDA86C29}"/>
              </a:ext>
            </a:extLst>
          </p:cNvPr>
          <p:cNvSpPr txBox="1"/>
          <p:nvPr/>
        </p:nvSpPr>
        <p:spPr>
          <a:xfrm>
            <a:off x="3740718" y="5517300"/>
            <a:ext cx="243358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2 relevant features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C0C9AC4-A817-2C7F-5317-555701349D86}"/>
              </a:ext>
            </a:extLst>
          </p:cNvPr>
          <p:cNvSpPr txBox="1"/>
          <p:nvPr/>
        </p:nvSpPr>
        <p:spPr>
          <a:xfrm>
            <a:off x="582329" y="5517300"/>
            <a:ext cx="252181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2 decorrelated features</a:t>
            </a:r>
          </a:p>
        </p:txBody>
      </p:sp>
      <p:pic>
        <p:nvPicPr>
          <p:cNvPr id="21" name="Picture 20" descr="A rainbow over a river with buildings and trees&#10;&#10;Description automatically generated">
            <a:extLst>
              <a:ext uri="{FF2B5EF4-FFF2-40B4-BE49-F238E27FC236}">
                <a16:creationId xmlns:a16="http://schemas.microsoft.com/office/drawing/2014/main" id="{0F29E401-8D28-4DEA-0CFC-83C4935F220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195"/>
          <a:stretch/>
        </p:blipFill>
        <p:spPr>
          <a:xfrm>
            <a:off x="7461683" y="1213291"/>
            <a:ext cx="4315629" cy="2442773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91A7D84-5CA1-B1EE-B2DA-CB2A4F479E22}"/>
              </a:ext>
            </a:extLst>
          </p:cNvPr>
          <p:cNvCxnSpPr>
            <a:cxnSpLocks/>
          </p:cNvCxnSpPr>
          <p:nvPr/>
        </p:nvCxnSpPr>
        <p:spPr>
          <a:xfrm>
            <a:off x="686601" y="4511000"/>
            <a:ext cx="2341346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7BC2F57-BA25-3429-3F03-E6A7B359A51B}"/>
              </a:ext>
            </a:extLst>
          </p:cNvPr>
          <p:cNvCxnSpPr>
            <a:cxnSpLocks/>
          </p:cNvCxnSpPr>
          <p:nvPr/>
        </p:nvCxnSpPr>
        <p:spPr>
          <a:xfrm>
            <a:off x="3933825" y="4511000"/>
            <a:ext cx="3310788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5D872375-F7EF-23F7-F154-5A115A814DC3}"/>
              </a:ext>
            </a:extLst>
          </p:cNvPr>
          <p:cNvSpPr txBox="1">
            <a:spLocks/>
          </p:cNvSpPr>
          <p:nvPr/>
        </p:nvSpPr>
        <p:spPr>
          <a:xfrm>
            <a:off x="69185" y="-294139"/>
            <a:ext cx="11769892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CH" sz="4000" b="1" i="0" u="none" strike="noStrike" kern="1200" cap="none" spc="0" normalizeH="0" baseline="0" noProof="0" dirty="0">
                <a:ln>
                  <a:noFill/>
                </a:ln>
                <a:solidFill>
                  <a:srgbClr val="A02B93">
                    <a:lumMod val="50000"/>
                  </a:srgbClr>
                </a:solidFill>
                <a:effectLst/>
                <a:uLnTx/>
                <a:uFillTx/>
                <a:latin typeface="Helvetica" panose="020B0604020202020204" pitchFamily="34" charset="0"/>
                <a:ea typeface="+mj-ea"/>
                <a:cs typeface="Helvetica" panose="020B0604020202020204" pitchFamily="34" charset="0"/>
              </a:rPr>
              <a:t>Not all features are useful</a:t>
            </a:r>
          </a:p>
        </p:txBody>
      </p:sp>
    </p:spTree>
    <p:extLst>
      <p:ext uri="{BB962C8B-B14F-4D97-AF65-F5344CB8AC3E}">
        <p14:creationId xmlns:p14="http://schemas.microsoft.com/office/powerpoint/2010/main" val="2724831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0" grpId="0"/>
      <p:bldP spid="14" grpId="0"/>
      <p:bldP spid="16" grpId="0"/>
      <p:bldP spid="18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C4F92A7E-D4B9-3FE9-FBB1-0CA9ECA08B6E}"/>
              </a:ext>
            </a:extLst>
          </p:cNvPr>
          <p:cNvSpPr txBox="1">
            <a:spLocks/>
          </p:cNvSpPr>
          <p:nvPr/>
        </p:nvSpPr>
        <p:spPr>
          <a:xfrm>
            <a:off x="514350" y="-101632"/>
            <a:ext cx="10563225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CH" sz="4000" b="1" i="0" u="none" strike="noStrike" kern="1200" cap="none" spc="0" normalizeH="0" baseline="0" noProof="0" dirty="0">
                <a:ln>
                  <a:noFill/>
                </a:ln>
                <a:solidFill>
                  <a:srgbClr val="A02B93">
                    <a:lumMod val="50000"/>
                  </a:srgbClr>
                </a:solidFill>
                <a:effectLst/>
                <a:uLnTx/>
                <a:uFillTx/>
                <a:latin typeface="Helvetica" panose="020B0604020202020204" pitchFamily="34" charset="0"/>
                <a:ea typeface="+mj-ea"/>
                <a:cs typeface="Helvetica" panose="020B0604020202020204" pitchFamily="34" charset="0"/>
              </a:rPr>
              <a:t>Curse of dimensionality</a:t>
            </a:r>
          </a:p>
        </p:txBody>
      </p:sp>
      <p:pic>
        <p:nvPicPr>
          <p:cNvPr id="19" name="Picture 18" descr="A graph with red and blue dots&#10;&#10;Description automatically generated">
            <a:extLst>
              <a:ext uri="{FF2B5EF4-FFF2-40B4-BE49-F238E27FC236}">
                <a16:creationId xmlns:a16="http://schemas.microsoft.com/office/drawing/2014/main" id="{8D671DDF-1DFF-4F4C-90A2-DEC370258C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1578" y="1259508"/>
            <a:ext cx="3957983" cy="3957983"/>
          </a:xfrm>
          <a:prstGeom prst="rect">
            <a:avLst/>
          </a:prstGeom>
        </p:spPr>
      </p:pic>
      <p:pic>
        <p:nvPicPr>
          <p:cNvPr id="21" name="Picture 20" descr="A graph of a graph with red dots and numbers&#10;&#10;Description automatically generated with medium confidence">
            <a:extLst>
              <a:ext uri="{FF2B5EF4-FFF2-40B4-BE49-F238E27FC236}">
                <a16:creationId xmlns:a16="http://schemas.microsoft.com/office/drawing/2014/main" id="{88059534-F642-4ECF-98FE-AA436B80AD2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76" t="13541" r="17014" b="6598"/>
          <a:stretch/>
        </p:blipFill>
        <p:spPr>
          <a:xfrm>
            <a:off x="8315972" y="1549399"/>
            <a:ext cx="3576324" cy="3505200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5AE9B3A8-159C-2FA0-9C38-D5A222FE54D3}"/>
              </a:ext>
            </a:extLst>
          </p:cNvPr>
          <p:cNvGrpSpPr/>
          <p:nvPr/>
        </p:nvGrpSpPr>
        <p:grpSpPr>
          <a:xfrm>
            <a:off x="119352" y="2730295"/>
            <a:ext cx="3957984" cy="1143408"/>
            <a:chOff x="828025" y="5148238"/>
            <a:chExt cx="4572010" cy="1320792"/>
          </a:xfrm>
        </p:grpSpPr>
        <p:pic>
          <p:nvPicPr>
            <p:cNvPr id="17" name="Picture 16" descr="A line of red and blue dots&#10;&#10;Description automatically generated">
              <a:extLst>
                <a:ext uri="{FF2B5EF4-FFF2-40B4-BE49-F238E27FC236}">
                  <a16:creationId xmlns:a16="http://schemas.microsoft.com/office/drawing/2014/main" id="{F48428E4-4F09-E9C8-3148-5665D7F5B8B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8026" y="5148238"/>
              <a:ext cx="4572009" cy="914402"/>
            </a:xfrm>
            <a:prstGeom prst="rect">
              <a:avLst/>
            </a:prstGeom>
          </p:spPr>
        </p:pic>
        <p:pic>
          <p:nvPicPr>
            <p:cNvPr id="22" name="Picture 21" descr="A graph with red and blue dots&#10;&#10;Description automatically generated">
              <a:extLst>
                <a:ext uri="{FF2B5EF4-FFF2-40B4-BE49-F238E27FC236}">
                  <a16:creationId xmlns:a16="http://schemas.microsoft.com/office/drawing/2014/main" id="{C829D12B-81A6-9186-6690-27291D3AF7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9167"/>
            <a:stretch/>
          </p:blipFill>
          <p:spPr>
            <a:xfrm>
              <a:off x="828025" y="5973735"/>
              <a:ext cx="4572009" cy="495295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ontent Placeholder 2">
                <a:extLst>
                  <a:ext uri="{FF2B5EF4-FFF2-40B4-BE49-F238E27FC236}">
                    <a16:creationId xmlns:a16="http://schemas.microsoft.com/office/drawing/2014/main" id="{889762E5-D9B9-EA17-15AF-8177B1A1150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727" y="5728215"/>
                <a:ext cx="12176964" cy="1215509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sz="2400" dirty="0">
                    <a:cs typeface="Helvetica" panose="020B0604020202020204" pitchFamily="34" charset="0"/>
                  </a:rPr>
                  <a:t>Distances between </a:t>
                </a:r>
                <a:r>
                  <a:rPr lang="en-GB" sz="2400" i="1" dirty="0">
                    <a:cs typeface="Helvetica" panose="020B0604020202020204" pitchFamily="34" charset="0"/>
                  </a:rPr>
                  <a:t>M</a:t>
                </a:r>
                <a:r>
                  <a:rPr lang="en-GB" sz="2400" dirty="0">
                    <a:cs typeface="Helvetica" panose="020B0604020202020204" pitchFamily="34" charset="0"/>
                  </a:rPr>
                  <a:t> data points </a:t>
                </a:r>
                <a14:m>
                  <m:oMath xmlns:m="http://schemas.openxmlformats.org/officeDocument/2006/math">
                    <m:r>
                      <a:rPr lang="en-GB" sz="24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GB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GB" sz="2400" b="1" dirty="0">
                            <a:cs typeface="Helvetica" panose="020B0604020202020204" pitchFamily="34" charset="0"/>
                          </a:rPr>
                          <m:t>ℝ</m:t>
                        </m:r>
                      </m:e>
                      <m:sup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GB" sz="2400" dirty="0">
                    <a:cs typeface="Helvetica" panose="020B0604020202020204" pitchFamily="34" charset="0"/>
                  </a:rPr>
                  <a:t>increase, when </a:t>
                </a:r>
                <a:r>
                  <a:rPr lang="en-GB" sz="2400" i="1" dirty="0">
                    <a:cs typeface="Helvetica" panose="020B0604020202020204" pitchFamily="34" charset="0"/>
                  </a:rPr>
                  <a:t>N</a:t>
                </a:r>
                <a:r>
                  <a:rPr lang="en-GB" sz="2400" dirty="0">
                    <a:cs typeface="Helvetica" panose="020B0604020202020204" pitchFamily="34" charset="0"/>
                  </a:rPr>
                  <a:t> increases</a:t>
                </a:r>
              </a:p>
              <a:p>
                <a:pPr marL="0" indent="0">
                  <a:buNone/>
                </a:pPr>
                <a:r>
                  <a:rPr lang="en-GB" sz="2400" b="1" dirty="0">
                    <a:cs typeface="Helvetica" panose="020B0604020202020204" pitchFamily="34" charset="0"/>
                  </a:rPr>
                  <a:t>Problem: </a:t>
                </a:r>
                <a:r>
                  <a:rPr lang="en-GB" sz="2400" dirty="0">
                    <a:cs typeface="Helvetica" panose="020B0604020202020204" pitchFamily="34" charset="0"/>
                  </a:rPr>
                  <a:t>less data density increases uncertainty on underlying data structure</a:t>
                </a:r>
              </a:p>
              <a:p>
                <a:pPr marL="0" indent="0">
                  <a:buNone/>
                </a:pPr>
                <a:endParaRPr lang="en-GB" sz="2400" dirty="0">
                  <a:cs typeface="Helvetica" panose="020B0604020202020204" pitchFamily="34" charset="0"/>
                </a:endParaRPr>
              </a:p>
            </p:txBody>
          </p:sp>
        </mc:Choice>
        <mc:Fallback xmlns="">
          <p:sp>
            <p:nvSpPr>
              <p:cNvPr id="25" name="Content Placeholder 2">
                <a:extLst>
                  <a:ext uri="{FF2B5EF4-FFF2-40B4-BE49-F238E27FC236}">
                    <a16:creationId xmlns:a16="http://schemas.microsoft.com/office/drawing/2014/main" id="{889762E5-D9B9-EA17-15AF-8177B1A115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727" y="5728215"/>
                <a:ext cx="12176964" cy="1215509"/>
              </a:xfrm>
              <a:blipFill>
                <a:blip r:embed="rId6"/>
                <a:stretch>
                  <a:fillRect l="-751" t="-65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B477723-E022-9EF4-3DC4-F247A7D1CEB0}"/>
                  </a:ext>
                </a:extLst>
              </p:cNvPr>
              <p:cNvSpPr txBox="1"/>
              <p:nvPr/>
            </p:nvSpPr>
            <p:spPr>
              <a:xfrm>
                <a:off x="912436" y="4121808"/>
                <a:ext cx="2540628" cy="143686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GB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kumimoji="0" lang="en-GB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GB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𝑥</m:t>
                              </m:r>
                            </m:e>
                          </m:d>
                        </m:e>
                        <m:sub>
                          <m:r>
                            <a:rPr kumimoji="0" lang="en-GB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</m:sSub>
                      <m:r>
                        <a:rPr kumimoji="0" lang="en-GB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kumimoji="0" lang="en-GB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radPr>
                        <m:deg/>
                        <m:e>
                          <m:nary>
                            <m:naryPr>
                              <m:chr m:val="∑"/>
                              <m:ctrlPr>
                                <a:rPr kumimoji="0" lang="en-GB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kumimoji="0" lang="en-GB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𝑖</m:t>
                              </m:r>
                              <m:r>
                                <a:rPr kumimoji="0" lang="en-GB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=1</m:t>
                              </m:r>
                            </m:sub>
                            <m:sup>
                              <m:r>
                                <a:rPr kumimoji="0" lang="en-GB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𝑁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SupPr>
                                <m:e>
                                  <m: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nary>
                        </m:e>
                      </m:rad>
                    </m:oMath>
                  </m:oMathPara>
                </a14:m>
                <a:endParaRPr kumimoji="0" lang="en-GB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B477723-E022-9EF4-3DC4-F247A7D1CE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436" y="4121808"/>
                <a:ext cx="2540628" cy="143686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5431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uiExpand="1" build="p"/>
      <p:bldP spid="26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of a line&#10;&#10;Description automatically generated">
            <a:extLst>
              <a:ext uri="{FF2B5EF4-FFF2-40B4-BE49-F238E27FC236}">
                <a16:creationId xmlns:a16="http://schemas.microsoft.com/office/drawing/2014/main" id="{6E8A8E20-9A05-3FB0-90E8-52F4ECD3B1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8584" y="1223931"/>
            <a:ext cx="4234832" cy="4234832"/>
          </a:xfrm>
          <a:prstGeom prst="rect">
            <a:avLst/>
          </a:prstGeom>
        </p:spPr>
      </p:pic>
      <p:pic>
        <p:nvPicPr>
          <p:cNvPr id="5" name="Picture 4" descr="A graph of a line&#10;&#10;Description automatically generated">
            <a:extLst>
              <a:ext uri="{FF2B5EF4-FFF2-40B4-BE49-F238E27FC236}">
                <a16:creationId xmlns:a16="http://schemas.microsoft.com/office/drawing/2014/main" id="{04C3483B-C6CB-C829-9CC7-6968ADC7B7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8584" y="1223931"/>
            <a:ext cx="4234832" cy="4234832"/>
          </a:xfrm>
          <a:prstGeom prst="rect">
            <a:avLst/>
          </a:prstGeom>
        </p:spPr>
      </p:pic>
      <p:pic>
        <p:nvPicPr>
          <p:cNvPr id="6" name="Picture 5" descr="A graph of a line&#10;&#10;Description automatically generated">
            <a:extLst>
              <a:ext uri="{FF2B5EF4-FFF2-40B4-BE49-F238E27FC236}">
                <a16:creationId xmlns:a16="http://schemas.microsoft.com/office/drawing/2014/main" id="{1CD8BD6B-7B2F-34CC-6ADF-3B76B69EA1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8584" y="1223931"/>
            <a:ext cx="4234832" cy="4234832"/>
          </a:xfrm>
          <a:prstGeom prst="rect">
            <a:avLst/>
          </a:prstGeom>
        </p:spPr>
      </p:pic>
      <p:pic>
        <p:nvPicPr>
          <p:cNvPr id="7" name="Picture 6" descr="A graph of a line graph&#10;&#10;Description automatically generated with medium confidence">
            <a:extLst>
              <a:ext uri="{FF2B5EF4-FFF2-40B4-BE49-F238E27FC236}">
                <a16:creationId xmlns:a16="http://schemas.microsoft.com/office/drawing/2014/main" id="{8306DA92-A17A-C065-9A49-EA9F68D08E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8584" y="940617"/>
            <a:ext cx="4559241" cy="4559241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4CA3BA56-BBE5-B4E3-0759-758E076AF21F}"/>
              </a:ext>
            </a:extLst>
          </p:cNvPr>
          <p:cNvSpPr txBox="1">
            <a:spLocks/>
          </p:cNvSpPr>
          <p:nvPr/>
        </p:nvSpPr>
        <p:spPr>
          <a:xfrm>
            <a:off x="514350" y="-101632"/>
            <a:ext cx="10563225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CH" sz="4000" b="1" i="0" u="none" strike="noStrike" kern="1200" cap="none" spc="0" normalizeH="0" baseline="0" noProof="0" dirty="0">
                <a:ln>
                  <a:noFill/>
                </a:ln>
                <a:solidFill>
                  <a:srgbClr val="A02B93">
                    <a:lumMod val="50000"/>
                  </a:srgbClr>
                </a:solidFill>
                <a:effectLst/>
                <a:uLnTx/>
                <a:uFillTx/>
                <a:latin typeface="Helvetica" panose="020B0604020202020204" pitchFamily="34" charset="0"/>
                <a:ea typeface="+mj-ea"/>
                <a:cs typeface="Helvetica" panose="020B0604020202020204" pitchFamily="34" charset="0"/>
              </a:rPr>
              <a:t>[Extra] Curse of dimensionality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8209E705-84D2-18EF-6552-9D6EE1C3DA7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727" y="5728215"/>
                <a:ext cx="12176964" cy="1215509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sz="2400" dirty="0">
                    <a:cs typeface="Helvetica" panose="020B0604020202020204" pitchFamily="34" charset="0"/>
                  </a:rPr>
                  <a:t>Distances between </a:t>
                </a:r>
                <a:r>
                  <a:rPr lang="en-GB" sz="2400" i="1" dirty="0">
                    <a:cs typeface="Helvetica" panose="020B0604020202020204" pitchFamily="34" charset="0"/>
                  </a:rPr>
                  <a:t>M</a:t>
                </a:r>
                <a:r>
                  <a:rPr lang="en-GB" sz="2400" dirty="0">
                    <a:cs typeface="Helvetica" panose="020B0604020202020204" pitchFamily="34" charset="0"/>
                  </a:rPr>
                  <a:t> data points </a:t>
                </a:r>
                <a14:m>
                  <m:oMath xmlns:m="http://schemas.openxmlformats.org/officeDocument/2006/math">
                    <m:r>
                      <a:rPr lang="en-GB" sz="24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GB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GB" sz="2400" b="1" dirty="0">
                            <a:cs typeface="Helvetica" panose="020B0604020202020204" pitchFamily="34" charset="0"/>
                          </a:rPr>
                          <m:t>ℝ</m:t>
                        </m:r>
                      </m:e>
                      <m:sup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GB" sz="2400" dirty="0">
                    <a:cs typeface="Helvetica" panose="020B0604020202020204" pitchFamily="34" charset="0"/>
                  </a:rPr>
                  <a:t>increase, when </a:t>
                </a:r>
                <a:r>
                  <a:rPr lang="en-GB" sz="2400" i="1" dirty="0">
                    <a:cs typeface="Helvetica" panose="020B0604020202020204" pitchFamily="34" charset="0"/>
                  </a:rPr>
                  <a:t>N</a:t>
                </a:r>
                <a:r>
                  <a:rPr lang="en-GB" sz="2400" dirty="0">
                    <a:cs typeface="Helvetica" panose="020B0604020202020204" pitchFamily="34" charset="0"/>
                  </a:rPr>
                  <a:t> increases</a:t>
                </a:r>
              </a:p>
              <a:p>
                <a:pPr marL="0" indent="0">
                  <a:buNone/>
                </a:pPr>
                <a:r>
                  <a:rPr lang="en-GB" sz="2400" b="1" dirty="0">
                    <a:cs typeface="Helvetica" panose="020B0604020202020204" pitchFamily="34" charset="0"/>
                  </a:rPr>
                  <a:t>Problem: </a:t>
                </a:r>
                <a:r>
                  <a:rPr lang="en-GB" sz="2400" dirty="0">
                    <a:cs typeface="Helvetica" panose="020B0604020202020204" pitchFamily="34" charset="0"/>
                  </a:rPr>
                  <a:t>less data density increases uncertainty on underlying data structure</a:t>
                </a:r>
              </a:p>
              <a:p>
                <a:pPr marL="0" indent="0">
                  <a:buNone/>
                </a:pPr>
                <a:endParaRPr lang="en-GB" sz="2400" dirty="0">
                  <a:cs typeface="Helvetica" panose="020B0604020202020204" pitchFamily="34" charset="0"/>
                </a:endParaRPr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8209E705-84D2-18EF-6552-9D6EE1C3DA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727" y="5728215"/>
                <a:ext cx="12176964" cy="1215509"/>
              </a:xfrm>
              <a:blipFill>
                <a:blip r:embed="rId6"/>
                <a:stretch>
                  <a:fillRect l="-751" t="-65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E85DDEF-EAF6-C7E8-A5C4-AB0909C6C5BE}"/>
                  </a:ext>
                </a:extLst>
              </p:cNvPr>
              <p:cNvSpPr txBox="1"/>
              <p:nvPr/>
            </p:nvSpPr>
            <p:spPr>
              <a:xfrm>
                <a:off x="912436" y="4121808"/>
                <a:ext cx="2540628" cy="143686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GB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kumimoji="0" lang="en-GB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GB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𝑥</m:t>
                              </m:r>
                            </m:e>
                          </m:d>
                        </m:e>
                        <m:sub>
                          <m:r>
                            <a:rPr kumimoji="0" lang="en-GB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</m:sSub>
                      <m:r>
                        <a:rPr kumimoji="0" lang="en-GB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kumimoji="0" lang="en-GB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radPr>
                        <m:deg/>
                        <m:e>
                          <m:nary>
                            <m:naryPr>
                              <m:chr m:val="∑"/>
                              <m:ctrlPr>
                                <a:rPr kumimoji="0" lang="en-GB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kumimoji="0" lang="en-GB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𝑖</m:t>
                              </m:r>
                              <m:r>
                                <a:rPr kumimoji="0" lang="en-GB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=1</m:t>
                              </m:r>
                            </m:sub>
                            <m:sup>
                              <m:r>
                                <a:rPr kumimoji="0" lang="en-GB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𝑁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SupPr>
                                <m:e>
                                  <m: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nary>
                        </m:e>
                      </m:rad>
                    </m:oMath>
                  </m:oMathPara>
                </a14:m>
                <a:endParaRPr kumimoji="0" lang="en-GB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E85DDEF-EAF6-C7E8-A5C4-AB0909C6C5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436" y="4121808"/>
                <a:ext cx="2540628" cy="143686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2672DD26-BAE0-A11D-7170-AA91E37A4616}"/>
              </a:ext>
            </a:extLst>
          </p:cNvPr>
          <p:cNvSpPr txBox="1"/>
          <p:nvPr/>
        </p:nvSpPr>
        <p:spPr>
          <a:xfrm>
            <a:off x="8426575" y="2608412"/>
            <a:ext cx="3201518" cy="10618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Distribution of pairwise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distances between points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shown in previous slide</a:t>
            </a:r>
          </a:p>
        </p:txBody>
      </p:sp>
    </p:spTree>
    <p:extLst>
      <p:ext uri="{BB962C8B-B14F-4D97-AF65-F5344CB8AC3E}">
        <p14:creationId xmlns:p14="http://schemas.microsoft.com/office/powerpoint/2010/main" val="2564179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27CB8F-BB0E-77F5-5D55-95A1405627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3795"/>
            <a:ext cx="10757170" cy="5032105"/>
          </a:xfrm>
        </p:spPr>
        <p:txBody>
          <a:bodyPr>
            <a:noAutofit/>
          </a:bodyPr>
          <a:lstStyle/>
          <a:p>
            <a:r>
              <a:rPr lang="en-GB" dirty="0">
                <a:cs typeface="Helvetica" panose="020B0604020202020204" pitchFamily="34" charset="0"/>
              </a:rPr>
              <a:t>Chose appropriate features [expert user]</a:t>
            </a:r>
          </a:p>
          <a:p>
            <a:pPr marL="0" indent="0">
              <a:buNone/>
            </a:pPr>
            <a:endParaRPr lang="en-GB" dirty="0">
              <a:cs typeface="Helvetica" panose="020B0604020202020204" pitchFamily="34" charset="0"/>
            </a:endParaRPr>
          </a:p>
          <a:p>
            <a:r>
              <a:rPr lang="en-GB" dirty="0">
                <a:cs typeface="Helvetica" panose="020B0604020202020204" pitchFamily="34" charset="0"/>
              </a:rPr>
              <a:t>Remove features</a:t>
            </a:r>
          </a:p>
          <a:p>
            <a:endParaRPr lang="en-GB" dirty="0">
              <a:cs typeface="Helvetica" panose="020B0604020202020204" pitchFamily="34" charset="0"/>
            </a:endParaRPr>
          </a:p>
          <a:p>
            <a:r>
              <a:rPr lang="en-GB" dirty="0">
                <a:cs typeface="Helvetica" panose="020B0604020202020204" pitchFamily="34" charset="0"/>
              </a:rPr>
              <a:t>Find a lower dimensional representation </a:t>
            </a:r>
            <a:r>
              <a:rPr lang="en-GB" i="1" dirty="0">
                <a:cs typeface="Helvetica" panose="020B0604020202020204" pitchFamily="34" charset="0"/>
              </a:rPr>
              <a:t>E</a:t>
            </a:r>
            <a:r>
              <a:rPr lang="en-GB" dirty="0">
                <a:cs typeface="Helvetica" panose="020B0604020202020204" pitchFamily="34" charset="0"/>
              </a:rPr>
              <a:t> of features </a:t>
            </a:r>
            <a:r>
              <a:rPr lang="en-GB" i="1" dirty="0">
                <a:cs typeface="Helvetica" panose="020B0604020202020204" pitchFamily="34" charset="0"/>
              </a:rPr>
              <a:t>X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7C2D554-6AC5-7A50-F293-6E85892C95F7}"/>
              </a:ext>
            </a:extLst>
          </p:cNvPr>
          <p:cNvSpPr txBox="1">
            <a:spLocks/>
          </p:cNvSpPr>
          <p:nvPr/>
        </p:nvSpPr>
        <p:spPr>
          <a:xfrm>
            <a:off x="514350" y="-101632"/>
            <a:ext cx="10563225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CH" sz="4000" b="1" i="0" u="none" strike="noStrike" kern="1200" cap="none" spc="0" normalizeH="0" baseline="0" noProof="0" dirty="0">
                <a:ln>
                  <a:noFill/>
                </a:ln>
                <a:solidFill>
                  <a:srgbClr val="A02B93">
                    <a:lumMod val="50000"/>
                  </a:srgbClr>
                </a:solidFill>
                <a:effectLst/>
                <a:uLnTx/>
                <a:uFillTx/>
                <a:latin typeface="Helvetica" panose="020B0604020202020204" pitchFamily="34" charset="0"/>
                <a:ea typeface="+mj-ea"/>
                <a:cs typeface="Helvetica" panose="020B0604020202020204" pitchFamily="34" charset="0"/>
              </a:rPr>
              <a:t>Reducing features increases data density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8E879E-2A78-68C9-7CE6-840ADC25E7FF}"/>
              </a:ext>
            </a:extLst>
          </p:cNvPr>
          <p:cNvSpPr txBox="1"/>
          <p:nvPr/>
        </p:nvSpPr>
        <p:spPr>
          <a:xfrm>
            <a:off x="4417099" y="4405535"/>
            <a:ext cx="355573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{ X</a:t>
            </a:r>
            <a:r>
              <a:rPr kumimoji="0" lang="en-GB" sz="2800" b="0" i="1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1</a:t>
            </a:r>
            <a:r>
              <a:rPr kumimoji="0" lang="en-GB" sz="28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,  X</a:t>
            </a:r>
            <a:r>
              <a:rPr kumimoji="0" lang="en-GB" sz="2800" b="0" i="1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2</a:t>
            </a:r>
            <a:r>
              <a:rPr kumimoji="0" lang="en-GB" sz="28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, … , X</a:t>
            </a:r>
            <a:r>
              <a:rPr kumimoji="0" lang="en-GB" sz="2800" b="0" i="1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N</a:t>
            </a:r>
            <a:r>
              <a:rPr kumimoji="0" lang="en-GB" sz="28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}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298BA8B-90D5-37EC-B548-273C4F3D3678}"/>
              </a:ext>
            </a:extLst>
          </p:cNvPr>
          <p:cNvSpPr txBox="1"/>
          <p:nvPr/>
        </p:nvSpPr>
        <p:spPr>
          <a:xfrm>
            <a:off x="4429799" y="5599335"/>
            <a:ext cx="355573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{ E</a:t>
            </a:r>
            <a:r>
              <a:rPr kumimoji="0" lang="en-GB" sz="2800" b="0" i="1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1</a:t>
            </a:r>
            <a:r>
              <a:rPr kumimoji="0" lang="en-GB" sz="28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, E</a:t>
            </a:r>
            <a:r>
              <a:rPr kumimoji="0" lang="en-GB" sz="2800" b="0" i="1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2</a:t>
            </a:r>
            <a:r>
              <a:rPr kumimoji="0" lang="en-GB" sz="28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, … , E</a:t>
            </a:r>
            <a:r>
              <a:rPr kumimoji="0" lang="en-GB" sz="2800" b="0" i="1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K </a:t>
            </a: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}</a:t>
            </a:r>
            <a:r>
              <a:rPr kumimoji="0" lang="en-GB" sz="2800" b="0" i="1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endParaRPr kumimoji="0" lang="en-GB" sz="28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E172382-4F67-D3BA-462F-AA1B447297F4}"/>
              </a:ext>
            </a:extLst>
          </p:cNvPr>
          <p:cNvGrpSpPr/>
          <p:nvPr/>
        </p:nvGrpSpPr>
        <p:grpSpPr>
          <a:xfrm>
            <a:off x="4806024" y="4928755"/>
            <a:ext cx="2156751" cy="756820"/>
            <a:chOff x="4806024" y="4988915"/>
            <a:chExt cx="1630037" cy="756820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3871B1A3-3D04-CA53-E6D2-09F868EF61F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905779" y="5016835"/>
              <a:ext cx="505883" cy="59186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237F4594-0C8D-E7DF-5FD7-9E155765387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11662" y="5016835"/>
              <a:ext cx="0" cy="59186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A294B376-C1DC-78B7-C905-4C592F33280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11662" y="5016835"/>
              <a:ext cx="876829" cy="59186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AAC0A539-231F-9F13-C855-28170FEE9DD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806025" y="5002875"/>
              <a:ext cx="2251" cy="62960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1BFFA3B0-1055-692C-EEEE-413EB5614C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06024" y="5002875"/>
              <a:ext cx="504038" cy="63374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EF6D35A9-3854-5E74-6700-DCC23A7449F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07150" y="4988915"/>
              <a:ext cx="1362144" cy="6477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71DD0C45-370F-F42F-9102-48EA725B974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994645" y="5002875"/>
              <a:ext cx="1441416" cy="74286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06A36879-D41B-6661-BC29-29A03FAB8BD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483899" y="5016835"/>
              <a:ext cx="952162" cy="72203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36903694-A2D0-CAF7-4C2B-3E50EA23A9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36060" y="5016835"/>
              <a:ext cx="0" cy="72203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E8ABB860-0B19-91B4-669E-A2FF194A637B}"/>
              </a:ext>
            </a:extLst>
          </p:cNvPr>
          <p:cNvSpPr txBox="1"/>
          <p:nvPr/>
        </p:nvSpPr>
        <p:spPr>
          <a:xfrm>
            <a:off x="7424127" y="5604305"/>
            <a:ext cx="290448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E</a:t>
            </a:r>
            <a:r>
              <a:rPr kumimoji="0" lang="en-GB" sz="2800" b="0" i="1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i</a:t>
            </a: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= f({</a:t>
            </a:r>
            <a:r>
              <a:rPr kumimoji="0" lang="en-GB" sz="2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X</a:t>
            </a: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})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where  </a:t>
            </a:r>
            <a:r>
              <a:rPr kumimoji="0" lang="en-GB" sz="2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K</a:t>
            </a: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&lt; </a:t>
            </a:r>
            <a:r>
              <a:rPr kumimoji="0" lang="en-GB" sz="2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N</a:t>
            </a:r>
          </a:p>
        </p:txBody>
      </p:sp>
    </p:spTree>
    <p:extLst>
      <p:ext uri="{BB962C8B-B14F-4D97-AF65-F5344CB8AC3E}">
        <p14:creationId xmlns:p14="http://schemas.microsoft.com/office/powerpoint/2010/main" val="3311124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57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D1B4F4F2-95FC-577B-A9CA-981D99628751}"/>
              </a:ext>
            </a:extLst>
          </p:cNvPr>
          <p:cNvSpPr txBox="1">
            <a:spLocks/>
          </p:cNvSpPr>
          <p:nvPr/>
        </p:nvSpPr>
        <p:spPr>
          <a:xfrm>
            <a:off x="514350" y="-101632"/>
            <a:ext cx="10563225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CH" sz="4000" b="1" i="0" u="none" strike="noStrike" kern="1200" cap="none" spc="0" normalizeH="0" baseline="0" noProof="0" dirty="0">
                <a:ln>
                  <a:noFill/>
                </a:ln>
                <a:solidFill>
                  <a:srgbClr val="A02B93">
                    <a:lumMod val="50000"/>
                  </a:srgbClr>
                </a:solidFill>
                <a:effectLst/>
                <a:uLnTx/>
                <a:uFillTx/>
                <a:latin typeface="Helvetica" panose="020B0604020202020204" pitchFamily="34" charset="0"/>
                <a:ea typeface="+mj-ea"/>
                <a:cs typeface="Helvetica" panose="020B0604020202020204" pitchFamily="34" charset="0"/>
              </a:rPr>
              <a:t>Principal Components Analysis (PCA)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29E50AC-A35E-862A-291C-CCB0190ADB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58000"/>
            <a:ext cx="5400000" cy="5400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5E398C0-0FEC-009F-3747-A92E7D76C787}"/>
              </a:ext>
            </a:extLst>
          </p:cNvPr>
          <p:cNvSpPr txBox="1"/>
          <p:nvPr/>
        </p:nvSpPr>
        <p:spPr>
          <a:xfrm>
            <a:off x="787400" y="1329768"/>
            <a:ext cx="113792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Let </a:t>
            </a:r>
            <a:r>
              <a:rPr kumimoji="0" lang="en-GB" sz="2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X</a:t>
            </a: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a dataset of </a:t>
            </a:r>
            <a:r>
              <a:rPr kumimoji="0" lang="en-GB" sz="2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M</a:t>
            </a: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datapoints in </a:t>
            </a:r>
            <a:r>
              <a:rPr kumimoji="0" lang="en-GB" sz="2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N</a:t>
            </a: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dimensions (here, </a:t>
            </a:r>
            <a:r>
              <a:rPr kumimoji="0" lang="en-GB" sz="2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M</a:t>
            </a: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=50 and </a:t>
            </a:r>
            <a:r>
              <a:rPr kumimoji="0" lang="en-GB" sz="2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N</a:t>
            </a: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=2)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7CFE24C-7019-7B4C-6886-0DD0BB506E73}"/>
                  </a:ext>
                </a:extLst>
              </p:cNvPr>
              <p:cNvSpPr txBox="1"/>
              <p:nvPr/>
            </p:nvSpPr>
            <p:spPr>
              <a:xfrm>
                <a:off x="5499100" y="1995438"/>
                <a:ext cx="6482568" cy="37266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marR="0" lvl="0" indent="-4572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GB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rPr>
                  <a:t>Center data: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rPr>
                  <a:t>		</a:t>
                </a:r>
                <a:r>
                  <a:rPr kumimoji="0" lang="en-GB" sz="2800" b="1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rPr>
                  <a:t>X</a:t>
                </a:r>
                <a:r>
                  <a:rPr kumimoji="0" lang="en-GB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rPr>
                  <a:t>’ = </a:t>
                </a:r>
                <a:r>
                  <a:rPr kumimoji="0" lang="en-GB" sz="2800" b="1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rPr>
                  <a:t>X</a:t>
                </a:r>
                <a:r>
                  <a:rPr kumimoji="0" lang="en-GB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rPr>
                  <a:t> - </a:t>
                </a:r>
                <a14:m>
                  <m:oMath xmlns:m="http://schemas.openxmlformats.org/officeDocument/2006/math">
                    <m:r>
                      <a:rPr kumimoji="0" lang="en-GB" sz="28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µ</m:t>
                    </m:r>
                  </m:oMath>
                </a14:m>
                <a:r>
                  <a:rPr kumimoji="0" lang="en-GB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rPr>
                  <a:t>  </a:t>
                </a:r>
              </a:p>
              <a:p>
                <a:pPr marL="457200" marR="0" lvl="0" indent="-4572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kumimoji="0" lang="en-GB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endParaRPr>
              </a:p>
              <a:p>
                <a:pPr marL="457200" marR="0" lvl="0" indent="-4572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GB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rPr>
                  <a:t>Compute data covariance matrix </a:t>
                </a:r>
                <a:r>
                  <a:rPr kumimoji="0" lang="en-GB" sz="2800" b="1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rPr>
                  <a:t>C</a:t>
                </a:r>
                <a:r>
                  <a:rPr kumimoji="0" lang="en-GB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rPr>
                  <a:t>: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GB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GB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𝑐</m:t>
                        </m:r>
                      </m:e>
                      <m:sub>
                        <m:r>
                          <a:rPr kumimoji="0" lang="en-GB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</m:t>
                        </m:r>
                        <m:r>
                          <a:rPr kumimoji="0" lang="en-GB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,</m:t>
                        </m:r>
                        <m:r>
                          <a:rPr kumimoji="0" lang="en-GB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𝑗</m:t>
                        </m:r>
                      </m:sub>
                    </m:sSub>
                    <m:r>
                      <a:rPr kumimoji="0" lang="en-GB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f>
                      <m:fPr>
                        <m:ctrlPr>
                          <a:rPr kumimoji="0" lang="en-GB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Pr>
                      <m:num>
                        <m:r>
                          <a:rPr kumimoji="0" lang="en-GB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</m:t>
                        </m:r>
                      </m:num>
                      <m:den>
                        <m:r>
                          <a:rPr kumimoji="0" lang="en-GB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𝑀</m:t>
                        </m:r>
                      </m:den>
                    </m:f>
                    <m:nary>
                      <m:naryPr>
                        <m:chr m:val="∑"/>
                        <m:ctrlPr>
                          <a:rPr kumimoji="0" lang="en-GB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0" lang="en-GB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𝑘</m:t>
                        </m:r>
                        <m:r>
                          <a:rPr kumimoji="0" lang="en-GB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=1</m:t>
                        </m:r>
                      </m:sub>
                      <m:sup>
                        <m:r>
                          <a:rPr kumimoji="0" lang="en-GB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𝑀</m:t>
                        </m:r>
                      </m:sup>
                      <m:e>
                        <m:sSub>
                          <m:sSubPr>
                            <m:ctrlPr>
                              <a:rPr kumimoji="0" lang="en-GB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GB" sz="28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𝒙</m:t>
                            </m:r>
                            <m:r>
                              <a:rPr kumimoji="0" lang="en-GB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′</m:t>
                            </m:r>
                          </m:e>
                          <m:sub>
                            <m:r>
                              <a:rPr kumimoji="0" lang="en-GB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kumimoji="0" lang="en-GB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GB" sz="28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𝒙</m:t>
                            </m:r>
                            <m:r>
                              <a:rPr kumimoji="0" lang="en-GB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′</m:t>
                            </m:r>
                          </m:e>
                          <m:sub>
                            <m:r>
                              <a:rPr kumimoji="0" lang="en-GB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𝑗</m:t>
                            </m:r>
                          </m:sub>
                        </m:sSub>
                      </m:e>
                    </m:nary>
                  </m:oMath>
                </a14:m>
                <a:endParaRPr kumimoji="0" lang="en-GB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endParaRPr>
              </a:p>
              <a:p>
                <a:pPr marL="457200" marR="0" lvl="0" indent="-4572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GB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rPr>
                  <a:t>Calculate eigenvalue decomposition: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GB" sz="2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𝑪</m:t>
                      </m:r>
                      <m:r>
                        <a:rPr kumimoji="0" lang="en-GB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GB" sz="2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𝑽</m:t>
                      </m:r>
                      <m:r>
                        <a:rPr kumimoji="0" lang="el-GR" sz="2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𝝀</m:t>
                      </m:r>
                      <m:sSup>
                        <m:sSupPr>
                          <m:ctrlPr>
                            <a:rPr kumimoji="0" lang="en-GB" sz="2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GB" sz="2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𝑽</m:t>
                          </m:r>
                        </m:e>
                        <m:sup>
                          <m:r>
                            <a:rPr kumimoji="0" lang="en-GB" sz="2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</m:t>
                          </m:r>
                          <m:r>
                            <a:rPr kumimoji="0" lang="en-GB" sz="2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𝟏</m:t>
                          </m:r>
                        </m:sup>
                      </m:sSup>
                    </m:oMath>
                  </m:oMathPara>
                </a14:m>
                <a:endParaRPr kumimoji="0" lang="en-GB" sz="2800" b="1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7CFE24C-7019-7B4C-6886-0DD0BB506E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9100" y="1995438"/>
                <a:ext cx="6482568" cy="3726661"/>
              </a:xfrm>
              <a:prstGeom prst="rect">
                <a:avLst/>
              </a:prstGeom>
              <a:blipFill>
                <a:blip r:embed="rId4"/>
                <a:stretch>
                  <a:fillRect l="-1693" t="-1634" r="-103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EF115769-2183-099F-259B-59996AE8B084}"/>
              </a:ext>
            </a:extLst>
          </p:cNvPr>
          <p:cNvGrpSpPr/>
          <p:nvPr/>
        </p:nvGrpSpPr>
        <p:grpSpPr>
          <a:xfrm>
            <a:off x="6220711" y="5273916"/>
            <a:ext cx="6085589" cy="1366371"/>
            <a:chOff x="6220711" y="5454891"/>
            <a:chExt cx="6085589" cy="1366371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6FEEEBA-A27C-6368-30C6-1E12C340186F}"/>
                </a:ext>
              </a:extLst>
            </p:cNvPr>
            <p:cNvSpPr txBox="1"/>
            <p:nvPr/>
          </p:nvSpPr>
          <p:spPr>
            <a:xfrm>
              <a:off x="6220711" y="5990265"/>
              <a:ext cx="2247900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400" b="0" i="1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N</a:t>
              </a:r>
              <a:r>
                <a:rPr kumimoji="0" lang="en-GB" sz="2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x</a:t>
              </a:r>
              <a:r>
                <a:rPr kumimoji="0" lang="en-GB" sz="2400" b="0" i="1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N</a:t>
              </a:r>
              <a:r>
                <a:rPr kumimoji="0" lang="en-GB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 matrix of </a:t>
              </a:r>
              <a:r>
                <a:rPr kumimoji="0" lang="en-GB" sz="2400" b="1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eigenvectors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014926B-65BF-ADA3-C163-5785D45540B3}"/>
                </a:ext>
              </a:extLst>
            </p:cNvPr>
            <p:cNvSpPr txBox="1"/>
            <p:nvPr/>
          </p:nvSpPr>
          <p:spPr>
            <a:xfrm>
              <a:off x="9267996" y="5990265"/>
              <a:ext cx="3038304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400" b="0" i="1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N</a:t>
              </a:r>
              <a:r>
                <a:rPr kumimoji="0" lang="en-GB" sz="2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x</a:t>
              </a:r>
              <a:r>
                <a:rPr kumimoji="0" lang="en-GB" sz="2400" b="0" i="1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N</a:t>
              </a:r>
              <a:r>
                <a:rPr kumimoji="0" lang="en-GB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 diagonal matrix of </a:t>
              </a:r>
              <a:r>
                <a:rPr kumimoji="0" lang="en-GB" sz="2400" b="1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eigenvalues</a:t>
              </a:r>
            </a:p>
          </p:txBody>
        </p:sp>
        <p:sp>
          <p:nvSpPr>
            <p:cNvPr id="14" name="Arc 13">
              <a:extLst>
                <a:ext uri="{FF2B5EF4-FFF2-40B4-BE49-F238E27FC236}">
                  <a16:creationId xmlns:a16="http://schemas.microsoft.com/office/drawing/2014/main" id="{9757BF64-2F3A-0696-CB86-61A133BF5E55}"/>
                </a:ext>
              </a:extLst>
            </p:cNvPr>
            <p:cNvSpPr/>
            <p:nvPr/>
          </p:nvSpPr>
          <p:spPr>
            <a:xfrm rot="6078747">
              <a:off x="7937849" y="5514475"/>
              <a:ext cx="773143" cy="653976"/>
            </a:xfrm>
            <a:prstGeom prst="arc">
              <a:avLst>
                <a:gd name="adj1" fmla="val 15192478"/>
                <a:gd name="adj2" fmla="val 0"/>
              </a:avLst>
            </a:prstGeom>
            <a:ln w="12700">
              <a:solidFill>
                <a:schemeClr val="tx1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endParaRPr>
            </a:p>
          </p:txBody>
        </p:sp>
        <p:sp>
          <p:nvSpPr>
            <p:cNvPr id="15" name="Arc 14">
              <a:extLst>
                <a:ext uri="{FF2B5EF4-FFF2-40B4-BE49-F238E27FC236}">
                  <a16:creationId xmlns:a16="http://schemas.microsoft.com/office/drawing/2014/main" id="{64E5ACFE-D6AD-72FE-2342-B3DD5424F7D1}"/>
                </a:ext>
              </a:extLst>
            </p:cNvPr>
            <p:cNvSpPr/>
            <p:nvPr/>
          </p:nvSpPr>
          <p:spPr>
            <a:xfrm rot="4815440" flipV="1">
              <a:off x="8881406" y="5471122"/>
              <a:ext cx="767811" cy="745551"/>
            </a:xfrm>
            <a:prstGeom prst="arc">
              <a:avLst>
                <a:gd name="adj1" fmla="val 15192478"/>
                <a:gd name="adj2" fmla="val 0"/>
              </a:avLst>
            </a:prstGeom>
            <a:ln w="12700">
              <a:solidFill>
                <a:schemeClr val="tx1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38620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D1B4F4F2-95FC-577B-A9CA-981D99628751}"/>
              </a:ext>
            </a:extLst>
          </p:cNvPr>
          <p:cNvSpPr txBox="1">
            <a:spLocks/>
          </p:cNvSpPr>
          <p:nvPr/>
        </p:nvSpPr>
        <p:spPr>
          <a:xfrm>
            <a:off x="311150" y="-101632"/>
            <a:ext cx="1123315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CH" sz="4000" b="1" i="0" u="none" strike="noStrike" kern="1200" cap="none" spc="0" normalizeH="0" baseline="0" noProof="0" dirty="0">
                <a:ln>
                  <a:noFill/>
                </a:ln>
                <a:solidFill>
                  <a:srgbClr val="A02B93">
                    <a:lumMod val="50000"/>
                  </a:srgbClr>
                </a:solidFill>
                <a:effectLst/>
                <a:uLnTx/>
                <a:uFillTx/>
                <a:latin typeface="Helvetica" panose="020B0604020202020204" pitchFamily="34" charset="0"/>
                <a:ea typeface="+mj-ea"/>
                <a:cs typeface="Helvetica" panose="020B0604020202020204" pitchFamily="34" charset="0"/>
              </a:rPr>
              <a:t>[Extra] Principal Components Analysis (PCA)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29E50AC-A35E-862A-291C-CCB0190ADB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58000"/>
            <a:ext cx="5400000" cy="5400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5E398C0-0FEC-009F-3747-A92E7D76C787}"/>
              </a:ext>
            </a:extLst>
          </p:cNvPr>
          <p:cNvSpPr txBox="1"/>
          <p:nvPr/>
        </p:nvSpPr>
        <p:spPr>
          <a:xfrm>
            <a:off x="787400" y="1329768"/>
            <a:ext cx="113792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Let </a:t>
            </a:r>
            <a:r>
              <a:rPr kumimoji="0" lang="en-GB" sz="2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X</a:t>
            </a: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a dataset of </a:t>
            </a:r>
            <a:r>
              <a:rPr kumimoji="0" lang="en-GB" sz="2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M</a:t>
            </a: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datapoints in </a:t>
            </a:r>
            <a:r>
              <a:rPr kumimoji="0" lang="en-GB" sz="2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N</a:t>
            </a: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dimensions (here, </a:t>
            </a:r>
            <a:r>
              <a:rPr kumimoji="0" lang="en-GB" sz="2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M</a:t>
            </a: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=50 and </a:t>
            </a:r>
            <a:r>
              <a:rPr kumimoji="0" lang="en-GB" sz="2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N</a:t>
            </a: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=2)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7CFE24C-7019-7B4C-6886-0DD0BB506E73}"/>
                  </a:ext>
                </a:extLst>
              </p:cNvPr>
              <p:cNvSpPr txBox="1"/>
              <p:nvPr/>
            </p:nvSpPr>
            <p:spPr>
              <a:xfrm>
                <a:off x="5303894" y="2057082"/>
                <a:ext cx="6667500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rPr>
                  <a:t>An eigenvector </a:t>
                </a:r>
                <a14:m>
                  <m:oMath xmlns:m="http://schemas.openxmlformats.org/officeDocument/2006/math">
                    <m:r>
                      <a:rPr kumimoji="0" lang="en-GB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𝒗</m:t>
                    </m:r>
                  </m:oMath>
                </a14:m>
                <a:r>
                  <a:rPr kumimoji="0" lang="en-GB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rPr>
                  <a:t> of </a:t>
                </a:r>
                <a14:m>
                  <m:oMath xmlns:m="http://schemas.openxmlformats.org/officeDocument/2006/math">
                    <m:r>
                      <a:rPr kumimoji="0" lang="en-GB" sz="28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𝑪</m:t>
                    </m:r>
                    <m:r>
                      <a:rPr kumimoji="0" lang="en-GB" sz="28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</m:oMath>
                </a14:m>
                <a:r>
                  <a:rPr kumimoji="0" lang="en-GB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rPr>
                  <a:t>respects: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0" lang="en-GB" sz="28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𝑪</m:t>
                      </m:r>
                      <m:r>
                        <a:rPr kumimoji="0" lang="en-GB" sz="2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𝒗</m:t>
                      </m:r>
                      <m:r>
                        <a:rPr kumimoji="0" lang="en-GB" sz="2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l-GR" sz="28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𝝀</m:t>
                      </m:r>
                      <m:r>
                        <a:rPr kumimoji="0" lang="en-GB" sz="2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𝒗</m:t>
                      </m:r>
                    </m:oMath>
                  </m:oMathPara>
                </a14:m>
                <a:endParaRPr kumimoji="0" lang="en-GB" sz="2800" b="1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7CFE24C-7019-7B4C-6886-0DD0BB506E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3894" y="2057082"/>
                <a:ext cx="6667500" cy="954107"/>
              </a:xfrm>
              <a:prstGeom prst="rect">
                <a:avLst/>
              </a:prstGeom>
              <a:blipFill>
                <a:blip r:embed="rId4"/>
                <a:stretch>
                  <a:fillRect l="-1828" t="-636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D59DCE8-675F-0AFF-1B3A-FEDED0B67C7E}"/>
                  </a:ext>
                </a:extLst>
              </p:cNvPr>
              <p:cNvSpPr txBox="1"/>
              <p:nvPr/>
            </p:nvSpPr>
            <p:spPr>
              <a:xfrm>
                <a:off x="5359121" y="3383812"/>
                <a:ext cx="6826462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rPr>
                  <a:t>Find eigenvalues as the roots of the characteristic polynomial: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0" lang="en-GB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𝑝</m:t>
                      </m:r>
                      <m:d>
                        <m:dPr>
                          <m:ctrlPr>
                            <a:rPr kumimoji="0" lang="en-GB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l-GR" sz="2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𝝀</m:t>
                          </m:r>
                        </m:e>
                      </m:d>
                      <m:r>
                        <a:rPr kumimoji="0" lang="en-GB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m:rPr>
                          <m:sty m:val="p"/>
                        </m:rPr>
                        <a:rPr kumimoji="0" lang="en-GB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det</m:t>
                      </m:r>
                      <m:r>
                        <a:rPr kumimoji="0" lang="en-GB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r>
                        <a:rPr kumimoji="0" lang="en-GB" sz="2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𝑪</m:t>
                      </m:r>
                      <m:r>
                        <a:rPr kumimoji="0" lang="en-GB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−</m:t>
                      </m:r>
                      <m:r>
                        <a:rPr kumimoji="0" lang="el-GR" sz="28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𝝀</m:t>
                      </m:r>
                      <m:r>
                        <a:rPr kumimoji="0" lang="en-GB" sz="2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𝑰</m:t>
                      </m:r>
                      <m:r>
                        <a:rPr kumimoji="0" lang="en-GB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  <m:r>
                        <a:rPr kumimoji="0" lang="en-GB" sz="2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GB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m:oMathPara>
                </a14:m>
                <a:endParaRPr kumimoji="0" lang="en-GB" sz="28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D59DCE8-675F-0AFF-1B3A-FEDED0B67C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9121" y="3383812"/>
                <a:ext cx="6826462" cy="1384995"/>
              </a:xfrm>
              <a:prstGeom prst="rect">
                <a:avLst/>
              </a:prstGeom>
              <a:blipFill>
                <a:blip r:embed="rId5"/>
                <a:stretch>
                  <a:fillRect l="-1786" t="-440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8147BFD-FC2F-5664-662C-5C3075199936}"/>
                  </a:ext>
                </a:extLst>
              </p:cNvPr>
              <p:cNvSpPr txBox="1"/>
              <p:nvPr/>
            </p:nvSpPr>
            <p:spPr>
              <a:xfrm>
                <a:off x="5272466" y="5152733"/>
                <a:ext cx="6919534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rPr>
                  <a:t>The </a:t>
                </a:r>
                <a:r>
                  <a:rPr kumimoji="0" lang="en-GB" sz="2800" b="0" i="1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rPr>
                  <a:t>i</a:t>
                </a:r>
                <a:r>
                  <a:rPr kumimoji="0" lang="en-GB" sz="2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rPr>
                  <a:t>-th</a:t>
                </a:r>
                <a:r>
                  <a:rPr kumimoji="0" lang="en-GB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rPr>
                  <a:t> eigenvector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GB" sz="2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GB" sz="2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𝒗</m:t>
                        </m:r>
                      </m:e>
                      <m:sub>
                        <m:r>
                          <a:rPr kumimoji="0" lang="en-GB" sz="2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𝒊</m:t>
                        </m:r>
                      </m:sub>
                    </m:sSub>
                    <m:r>
                      <a:rPr kumimoji="0" lang="en-GB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</m:oMath>
                </a14:m>
                <a:r>
                  <a:rPr kumimoji="0" lang="en-GB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rPr>
                  <a:t>is found by solving: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GB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𝑪</m:t>
                    </m:r>
                    <m:sSub>
                      <m:sSubPr>
                        <m:ctrlPr>
                          <a:rPr kumimoji="0" lang="en-GB" sz="2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GB" sz="2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𝒗</m:t>
                        </m:r>
                      </m:e>
                      <m:sub>
                        <m:r>
                          <a:rPr kumimoji="0" lang="en-GB" sz="2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𝒊</m:t>
                        </m:r>
                      </m:sub>
                    </m:sSub>
                    <m:r>
                      <a:rPr kumimoji="0" lang="en-GB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</m:oMath>
                </a14:m>
                <a:r>
                  <a:rPr kumimoji="0" lang="el-GR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l-GR" sz="2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l-GR" sz="2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𝝀</m:t>
                        </m:r>
                      </m:e>
                      <m:sub>
                        <m:r>
                          <a:rPr kumimoji="0" lang="en-GB" sz="2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𝒊</m:t>
                        </m:r>
                      </m:sub>
                    </m:sSub>
                    <m:sSub>
                      <m:sSubPr>
                        <m:ctrlPr>
                          <a:rPr kumimoji="0" lang="en-GB" sz="2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GB" sz="2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𝒗</m:t>
                        </m:r>
                      </m:e>
                      <m:sub>
                        <m:r>
                          <a:rPr kumimoji="0" lang="en-GB" sz="2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𝒊</m:t>
                        </m:r>
                      </m:sub>
                    </m:sSub>
                  </m:oMath>
                </a14:m>
                <a:endParaRPr kumimoji="0" lang="en-GB" sz="28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8147BFD-FC2F-5664-662C-5C30751999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2466" y="5152733"/>
                <a:ext cx="6919534" cy="954107"/>
              </a:xfrm>
              <a:prstGeom prst="rect">
                <a:avLst/>
              </a:prstGeom>
              <a:blipFill>
                <a:blip r:embed="rId6"/>
                <a:stretch>
                  <a:fillRect l="-1850" t="-6369" r="-70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91447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088820C1-8241-4213-B1DA-182EF9FF7715}"/>
              </a:ext>
            </a:extLst>
          </p:cNvPr>
          <p:cNvSpPr txBox="1"/>
          <p:nvPr/>
        </p:nvSpPr>
        <p:spPr>
          <a:xfrm>
            <a:off x="46880" y="5732870"/>
            <a:ext cx="54547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CH" sz="2400" dirty="0">
                <a:latin typeface="Helvetica" panose="020B0604020202020204" pitchFamily="34" charset="0"/>
                <a:cs typeface="Helvetica" panose="020B0604020202020204" pitchFamily="34" charset="0"/>
              </a:rPr>
              <a:t>Amino acids polymerize forming a </a:t>
            </a:r>
            <a:r>
              <a:rPr lang="it-CH" sz="2400" i="1" dirty="0">
                <a:latin typeface="Helvetica" panose="020B0604020202020204" pitchFamily="34" charset="0"/>
                <a:cs typeface="Helvetica" panose="020B0604020202020204" pitchFamily="34" charset="0"/>
              </a:rPr>
              <a:t>peptidic bond</a:t>
            </a:r>
            <a:r>
              <a:rPr lang="it-CH" sz="2400" dirty="0">
                <a:latin typeface="Helvetica" panose="020B0604020202020204" pitchFamily="34" charset="0"/>
                <a:cs typeface="Helvetica" panose="020B0604020202020204" pitchFamily="34" charset="0"/>
              </a:rPr>
              <a:t> (condensation)</a:t>
            </a:r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24403FEA-7A1B-42B6-AF76-DF029A77DF50}"/>
              </a:ext>
            </a:extLst>
          </p:cNvPr>
          <p:cNvSpPr txBox="1"/>
          <p:nvPr/>
        </p:nvSpPr>
        <p:spPr>
          <a:xfrm>
            <a:off x="46880" y="712409"/>
            <a:ext cx="545476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CH" sz="2400" b="1" dirty="0">
                <a:latin typeface="Helvetica" panose="020B0604020202020204" pitchFamily="34" charset="0"/>
                <a:cs typeface="Helvetica" panose="020B0604020202020204" pitchFamily="34" charset="0"/>
              </a:rPr>
              <a:t>Proteins are amino acids </a:t>
            </a:r>
            <a:r>
              <a:rPr lang="it-CH" sz="2400" b="1" dirty="0" err="1">
                <a:latin typeface="Helvetica" panose="020B0604020202020204" pitchFamily="34" charset="0"/>
                <a:cs typeface="Helvetica" panose="020B0604020202020204" pitchFamily="34" charset="0"/>
              </a:rPr>
              <a:t>polymers</a:t>
            </a:r>
            <a:endParaRPr lang="it-CH" sz="2400" b="1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endParaRPr lang="it-CH" sz="24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r>
              <a:rPr lang="it-CH" sz="2400" dirty="0">
                <a:latin typeface="Helvetica" panose="020B0604020202020204" pitchFamily="34" charset="0"/>
                <a:cs typeface="Helvetica" panose="020B0604020202020204" pitchFamily="34" charset="0"/>
              </a:rPr>
              <a:t>Amino acids are </a:t>
            </a:r>
            <a:r>
              <a:rPr lang="it-CH" sz="2400" dirty="0" err="1">
                <a:latin typeface="Helvetica" panose="020B0604020202020204" pitchFamily="34" charset="0"/>
                <a:cs typeface="Helvetica" panose="020B0604020202020204" pitchFamily="34" charset="0"/>
              </a:rPr>
              <a:t>composed</a:t>
            </a:r>
            <a:r>
              <a:rPr lang="it-CH" sz="2400" dirty="0">
                <a:latin typeface="Helvetica" panose="020B0604020202020204" pitchFamily="34" charset="0"/>
                <a:cs typeface="Helvetica" panose="020B0604020202020204" pitchFamily="34" charset="0"/>
              </a:rPr>
              <a:t> of:</a:t>
            </a:r>
          </a:p>
          <a:p>
            <a:pPr marL="285750" indent="-285750">
              <a:buFontTx/>
              <a:buChar char="-"/>
            </a:pPr>
            <a:r>
              <a:rPr lang="it-CH" sz="2400" b="1" dirty="0" err="1">
                <a:latin typeface="Helvetica" panose="020B0604020202020204" pitchFamily="34" charset="0"/>
                <a:cs typeface="Helvetica" panose="020B0604020202020204" pitchFamily="34" charset="0"/>
              </a:rPr>
              <a:t>Backbone</a:t>
            </a:r>
            <a:r>
              <a:rPr lang="it-CH" sz="2400" dirty="0">
                <a:latin typeface="Helvetica" panose="020B0604020202020204" pitchFamily="34" charset="0"/>
                <a:cs typeface="Helvetica" panose="020B0604020202020204" pitchFamily="34" charset="0"/>
              </a:rPr>
              <a:t> (</a:t>
            </a:r>
            <a:r>
              <a:rPr lang="it-CH" sz="2400" dirty="0" err="1">
                <a:latin typeface="Helvetica" panose="020B0604020202020204" pitchFamily="34" charset="0"/>
                <a:cs typeface="Helvetica" panose="020B0604020202020204" pitchFamily="34" charset="0"/>
              </a:rPr>
              <a:t>conserved</a:t>
            </a:r>
            <a:r>
              <a:rPr lang="it-CH" sz="2400" dirty="0">
                <a:latin typeface="Helvetica" panose="020B0604020202020204" pitchFamily="34" charset="0"/>
                <a:cs typeface="Helvetica" panose="020B0604020202020204" pitchFamily="34" charset="0"/>
              </a:rPr>
              <a:t>)</a:t>
            </a:r>
          </a:p>
          <a:p>
            <a:pPr marL="285750" indent="-285750">
              <a:buFontTx/>
              <a:buChar char="-"/>
            </a:pPr>
            <a:r>
              <a:rPr lang="it-CH" sz="2400" b="1" dirty="0">
                <a:latin typeface="Helvetica" panose="020B0604020202020204" pitchFamily="34" charset="0"/>
                <a:cs typeface="Helvetica" panose="020B0604020202020204" pitchFamily="34" charset="0"/>
              </a:rPr>
              <a:t>Side chain</a:t>
            </a:r>
            <a:r>
              <a:rPr lang="it-CH" sz="2400" dirty="0">
                <a:latin typeface="Helvetica" panose="020B0604020202020204" pitchFamily="34" charset="0"/>
                <a:cs typeface="Helvetica" panose="020B0604020202020204" pitchFamily="34" charset="0"/>
              </a:rPr>
              <a:t> (</a:t>
            </a:r>
            <a:r>
              <a:rPr lang="it-CH" sz="2400" dirty="0" err="1">
                <a:latin typeface="Helvetica" panose="020B0604020202020204" pitchFamily="34" charset="0"/>
                <a:cs typeface="Helvetica" panose="020B0604020202020204" pitchFamily="34" charset="0"/>
              </a:rPr>
              <a:t>variable</a:t>
            </a:r>
            <a:r>
              <a:rPr lang="it-CH" sz="2400" dirty="0">
                <a:latin typeface="Helvetica" panose="020B0604020202020204" pitchFamily="34" charset="0"/>
                <a:cs typeface="Helvetica" panose="020B0604020202020204" pitchFamily="34" charset="0"/>
              </a:rPr>
              <a:t>)</a:t>
            </a:r>
          </a:p>
          <a:p>
            <a:endParaRPr lang="it-CH" sz="24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16" name="Gruppo 15">
            <a:extLst>
              <a:ext uri="{FF2B5EF4-FFF2-40B4-BE49-F238E27FC236}">
                <a16:creationId xmlns:a16="http://schemas.microsoft.com/office/drawing/2014/main" id="{F0BCF428-7E5E-40A0-ABE2-5CCAC1D39AE0}"/>
              </a:ext>
            </a:extLst>
          </p:cNvPr>
          <p:cNvGrpSpPr/>
          <p:nvPr/>
        </p:nvGrpSpPr>
        <p:grpSpPr>
          <a:xfrm>
            <a:off x="1793511" y="3397484"/>
            <a:ext cx="2599546" cy="2253650"/>
            <a:chOff x="1101721" y="3699219"/>
            <a:chExt cx="2599546" cy="2253650"/>
          </a:xfrm>
        </p:grpSpPr>
        <p:pic>
          <p:nvPicPr>
            <p:cNvPr id="17" name="Immagine 16">
              <a:extLst>
                <a:ext uri="{FF2B5EF4-FFF2-40B4-BE49-F238E27FC236}">
                  <a16:creationId xmlns:a16="http://schemas.microsoft.com/office/drawing/2014/main" id="{97CF9972-4923-457A-ACEC-3558B611E4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538" t="5930" r="32993" b="84501"/>
            <a:stretch/>
          </p:blipFill>
          <p:spPr>
            <a:xfrm>
              <a:off x="1101721" y="3747092"/>
              <a:ext cx="2599546" cy="2205777"/>
            </a:xfrm>
            <a:prstGeom prst="rect">
              <a:avLst/>
            </a:prstGeom>
          </p:spPr>
        </p:pic>
        <p:sp>
          <p:nvSpPr>
            <p:cNvPr id="18" name="Rettangolo 17">
              <a:extLst>
                <a:ext uri="{FF2B5EF4-FFF2-40B4-BE49-F238E27FC236}">
                  <a16:creationId xmlns:a16="http://schemas.microsoft.com/office/drawing/2014/main" id="{A211DCFD-3011-4A43-85B3-C1A73E872323}"/>
                </a:ext>
              </a:extLst>
            </p:cNvPr>
            <p:cNvSpPr/>
            <p:nvPr/>
          </p:nvSpPr>
          <p:spPr>
            <a:xfrm>
              <a:off x="2169160" y="4879955"/>
              <a:ext cx="340360" cy="1625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CH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9" name="CasellaDiTesto 18">
              <a:extLst>
                <a:ext uri="{FF2B5EF4-FFF2-40B4-BE49-F238E27FC236}">
                  <a16:creationId xmlns:a16="http://schemas.microsoft.com/office/drawing/2014/main" id="{3986DB25-08EA-4EBD-91D7-02447629543D}"/>
                </a:ext>
              </a:extLst>
            </p:cNvPr>
            <p:cNvSpPr txBox="1"/>
            <p:nvPr/>
          </p:nvSpPr>
          <p:spPr>
            <a:xfrm>
              <a:off x="2194560" y="4754922"/>
              <a:ext cx="3193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l-GR" dirty="0">
                  <a:latin typeface="Helvetica" panose="020B0604020202020204" pitchFamily="34" charset="0"/>
                  <a:cs typeface="Helvetica" panose="020B0604020202020204" pitchFamily="34" charset="0"/>
                </a:rPr>
                <a:t>α</a:t>
              </a:r>
              <a:endParaRPr lang="it-CH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1" name="Rettangolo 20">
              <a:extLst>
                <a:ext uri="{FF2B5EF4-FFF2-40B4-BE49-F238E27FC236}">
                  <a16:creationId xmlns:a16="http://schemas.microsoft.com/office/drawing/2014/main" id="{5E125A3F-289D-40D8-B665-A45ADEFB1C64}"/>
                </a:ext>
              </a:extLst>
            </p:cNvPr>
            <p:cNvSpPr/>
            <p:nvPr/>
          </p:nvSpPr>
          <p:spPr>
            <a:xfrm>
              <a:off x="2034540" y="4036675"/>
              <a:ext cx="220980" cy="22183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CH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2" name="CasellaDiTesto 21">
              <a:extLst>
                <a:ext uri="{FF2B5EF4-FFF2-40B4-BE49-F238E27FC236}">
                  <a16:creationId xmlns:a16="http://schemas.microsoft.com/office/drawing/2014/main" id="{11ACF2C2-3D36-41B6-BE77-1D29620690DE}"/>
                </a:ext>
              </a:extLst>
            </p:cNvPr>
            <p:cNvSpPr txBox="1"/>
            <p:nvPr/>
          </p:nvSpPr>
          <p:spPr>
            <a:xfrm>
              <a:off x="1732822" y="3699219"/>
              <a:ext cx="73609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it-CH" dirty="0">
                  <a:latin typeface="Helvetica" panose="020B0604020202020204" pitchFamily="34" charset="0"/>
                  <a:cs typeface="Helvetica" panose="020B0604020202020204" pitchFamily="34" charset="0"/>
                </a:rPr>
                <a:t>Side</a:t>
              </a:r>
            </a:p>
            <a:p>
              <a:pPr algn="ctr"/>
              <a:r>
                <a:rPr lang="it-CH" dirty="0">
                  <a:latin typeface="Helvetica" panose="020B0604020202020204" pitchFamily="34" charset="0"/>
                  <a:cs typeface="Helvetica" panose="020B0604020202020204" pitchFamily="34" charset="0"/>
                </a:rPr>
                <a:t>chain</a:t>
              </a:r>
            </a:p>
          </p:txBody>
        </p:sp>
      </p:grpSp>
      <p:pic>
        <p:nvPicPr>
          <p:cNvPr id="36" name="Immagine 35">
            <a:extLst>
              <a:ext uri="{FF2B5EF4-FFF2-40B4-BE49-F238E27FC236}">
                <a16:creationId xmlns:a16="http://schemas.microsoft.com/office/drawing/2014/main" id="{B2E7E8BF-6D15-428D-A190-65271730BB6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38" t="5930" r="36670" b="84501"/>
          <a:stretch/>
        </p:blipFill>
        <p:spPr>
          <a:xfrm flipV="1">
            <a:off x="69083" y="3324040"/>
            <a:ext cx="1981745" cy="2281192"/>
          </a:xfrm>
          <a:prstGeom prst="rect">
            <a:avLst/>
          </a:prstGeom>
        </p:spPr>
      </p:pic>
      <p:sp>
        <p:nvSpPr>
          <p:cNvPr id="2" name="Rettangolo 1">
            <a:extLst>
              <a:ext uri="{FF2B5EF4-FFF2-40B4-BE49-F238E27FC236}">
                <a16:creationId xmlns:a16="http://schemas.microsoft.com/office/drawing/2014/main" id="{4B958109-FFEA-4CF8-84F7-030E2CD850AC}"/>
              </a:ext>
            </a:extLst>
          </p:cNvPr>
          <p:cNvSpPr/>
          <p:nvPr/>
        </p:nvSpPr>
        <p:spPr>
          <a:xfrm>
            <a:off x="937452" y="5058327"/>
            <a:ext cx="298195" cy="3892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CH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0" name="Rettangolo 39">
            <a:extLst>
              <a:ext uri="{FF2B5EF4-FFF2-40B4-BE49-F238E27FC236}">
                <a16:creationId xmlns:a16="http://schemas.microsoft.com/office/drawing/2014/main" id="{FC7876DD-3756-4B67-859D-A0925840468F}"/>
              </a:ext>
            </a:extLst>
          </p:cNvPr>
          <p:cNvSpPr/>
          <p:nvPr/>
        </p:nvSpPr>
        <p:spPr>
          <a:xfrm>
            <a:off x="1125790" y="4055727"/>
            <a:ext cx="298195" cy="3892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CH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2" name="CasellaDiTesto 41">
            <a:extLst>
              <a:ext uri="{FF2B5EF4-FFF2-40B4-BE49-F238E27FC236}">
                <a16:creationId xmlns:a16="http://schemas.microsoft.com/office/drawing/2014/main" id="{595F3DAD-D2E3-4893-8E79-88EC2525B7B1}"/>
              </a:ext>
            </a:extLst>
          </p:cNvPr>
          <p:cNvSpPr txBox="1"/>
          <p:nvPr/>
        </p:nvSpPr>
        <p:spPr>
          <a:xfrm>
            <a:off x="690028" y="4941367"/>
            <a:ext cx="7360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CH" dirty="0">
                <a:latin typeface="Helvetica" panose="020B0604020202020204" pitchFamily="34" charset="0"/>
                <a:cs typeface="Helvetica" panose="020B0604020202020204" pitchFamily="34" charset="0"/>
              </a:rPr>
              <a:t>Side</a:t>
            </a:r>
          </a:p>
          <a:p>
            <a:pPr algn="ctr"/>
            <a:r>
              <a:rPr lang="it-CH" dirty="0">
                <a:latin typeface="Helvetica" panose="020B0604020202020204" pitchFamily="34" charset="0"/>
                <a:cs typeface="Helvetica" panose="020B0604020202020204" pitchFamily="34" charset="0"/>
              </a:rPr>
              <a:t>chain</a:t>
            </a:r>
          </a:p>
        </p:txBody>
      </p:sp>
      <p:sp>
        <p:nvSpPr>
          <p:cNvPr id="43" name="CasellaDiTesto 42">
            <a:extLst>
              <a:ext uri="{FF2B5EF4-FFF2-40B4-BE49-F238E27FC236}">
                <a16:creationId xmlns:a16="http://schemas.microsoft.com/office/drawing/2014/main" id="{AE4CC8C2-5E1B-4B92-9767-FB2BAB84404D}"/>
              </a:ext>
            </a:extLst>
          </p:cNvPr>
          <p:cNvSpPr txBox="1"/>
          <p:nvPr/>
        </p:nvSpPr>
        <p:spPr>
          <a:xfrm>
            <a:off x="1172054" y="4120915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>
                <a:latin typeface="Helvetica" panose="020B0604020202020204" pitchFamily="34" charset="0"/>
                <a:cs typeface="Helvetica" panose="020B0604020202020204" pitchFamily="34" charset="0"/>
              </a:rPr>
              <a:t>α</a:t>
            </a:r>
            <a:endParaRPr lang="it-CH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45" name="Immagine 13">
            <a:extLst>
              <a:ext uri="{FF2B5EF4-FFF2-40B4-BE49-F238E27FC236}">
                <a16:creationId xmlns:a16="http://schemas.microsoft.com/office/drawing/2014/main" id="{DB6D58B1-4E90-408E-BAF1-32E80506734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781"/>
          <a:stretch/>
        </p:blipFill>
        <p:spPr>
          <a:xfrm>
            <a:off x="5544532" y="18528"/>
            <a:ext cx="6644206" cy="7129032"/>
          </a:xfrm>
          <a:prstGeom prst="rect">
            <a:avLst/>
          </a:prstGeom>
        </p:spPr>
      </p:pic>
      <p:sp>
        <p:nvSpPr>
          <p:cNvPr id="46" name="Oval 45"/>
          <p:cNvSpPr/>
          <p:nvPr/>
        </p:nvSpPr>
        <p:spPr>
          <a:xfrm>
            <a:off x="5848350" y="1447800"/>
            <a:ext cx="514350" cy="5715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" name="Rettangolo 5">
            <a:extLst>
              <a:ext uri="{FF2B5EF4-FFF2-40B4-BE49-F238E27FC236}">
                <a16:creationId xmlns:a16="http://schemas.microsoft.com/office/drawing/2014/main" id="{370B9875-5F58-BA04-9B7E-81369D0D88ED}"/>
              </a:ext>
            </a:extLst>
          </p:cNvPr>
          <p:cNvSpPr/>
          <p:nvPr/>
        </p:nvSpPr>
        <p:spPr>
          <a:xfrm>
            <a:off x="9121140" y="53340"/>
            <a:ext cx="152400" cy="1828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CH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1579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F8738612-FCEE-EB34-6649-E88619AE9EC9}"/>
              </a:ext>
            </a:extLst>
          </p:cNvPr>
          <p:cNvSpPr txBox="1">
            <a:spLocks/>
          </p:cNvSpPr>
          <p:nvPr/>
        </p:nvSpPr>
        <p:spPr>
          <a:xfrm>
            <a:off x="514350" y="-101632"/>
            <a:ext cx="10563225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CH" sz="4000" b="1" i="0" u="none" strike="noStrike" kern="1200" cap="none" spc="0" normalizeH="0" baseline="0" noProof="0" dirty="0">
                <a:ln>
                  <a:noFill/>
                </a:ln>
                <a:solidFill>
                  <a:srgbClr val="A02B93">
                    <a:lumMod val="50000"/>
                  </a:srgbClr>
                </a:solidFill>
                <a:effectLst/>
                <a:uLnTx/>
                <a:uFillTx/>
                <a:latin typeface="Helvetica" panose="020B0604020202020204" pitchFamily="34" charset="0"/>
                <a:ea typeface="+mj-ea"/>
                <a:cs typeface="Helvetica" panose="020B0604020202020204" pitchFamily="34" charset="0"/>
              </a:rPr>
              <a:t>Principal Components Analysis (PCA)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1C6474B-62B1-764F-2943-8142114865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58000"/>
            <a:ext cx="5400000" cy="540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E4CC3C6-C8A9-F08A-C743-2DB6E12FB1AA}"/>
                  </a:ext>
                </a:extLst>
              </p:cNvPr>
              <p:cNvSpPr txBox="1"/>
              <p:nvPr/>
            </p:nvSpPr>
            <p:spPr>
              <a:xfrm>
                <a:off x="5499100" y="1995438"/>
                <a:ext cx="6303728" cy="5329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GB" sz="2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𝑪</m:t>
                      </m:r>
                      <m:r>
                        <a:rPr kumimoji="0" lang="en-GB" sz="2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GB" sz="2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𝑽</m:t>
                      </m:r>
                      <m:r>
                        <a:rPr kumimoji="0" lang="el-GR" sz="28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𝝀</m:t>
                      </m:r>
                      <m:sSup>
                        <m:sSupPr>
                          <m:ctrlPr>
                            <a:rPr kumimoji="0" lang="en-GB" sz="2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GB" sz="2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𝑽</m:t>
                          </m:r>
                        </m:e>
                        <m:sup>
                          <m:r>
                            <a:rPr kumimoji="0" lang="en-GB" sz="2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</m:t>
                          </m:r>
                          <m:r>
                            <a:rPr kumimoji="0" lang="en-GB" sz="2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𝟏</m:t>
                          </m:r>
                        </m:sup>
                      </m:sSup>
                    </m:oMath>
                  </m:oMathPara>
                </a14:m>
                <a:endParaRPr kumimoji="0" lang="en-GB" sz="2800" b="1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E4CC3C6-C8A9-F08A-C743-2DB6E12FB1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9100" y="1995438"/>
                <a:ext cx="6303728" cy="53296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6BBB0D8-E1C4-BA85-9C36-32609EDDFC4F}"/>
                  </a:ext>
                </a:extLst>
              </p:cNvPr>
              <p:cNvSpPr txBox="1"/>
              <p:nvPr/>
            </p:nvSpPr>
            <p:spPr>
              <a:xfrm>
                <a:off x="5713150" y="2555816"/>
                <a:ext cx="6199450" cy="22467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GB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𝑽</m:t>
                    </m:r>
                    <m:r>
                      <a:rPr kumimoji="0" lang="en-GB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=[</m:t>
                    </m:r>
                    <m:sSub>
                      <m:sSubPr>
                        <m:ctrlPr>
                          <a:rPr kumimoji="0" lang="en-GB" sz="2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GB" sz="2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𝒗</m:t>
                        </m:r>
                      </m:e>
                      <m:sub>
                        <m:r>
                          <a:rPr kumimoji="0" lang="en-GB" sz="2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𝟏</m:t>
                        </m:r>
                      </m:sub>
                    </m:sSub>
                    <m:r>
                      <a:rPr kumimoji="0" lang="en-GB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…</m:t>
                    </m:r>
                    <m:sSub>
                      <m:sSubPr>
                        <m:ctrlPr>
                          <a:rPr kumimoji="0" lang="en-GB" sz="2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GB" sz="2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𝒗</m:t>
                        </m:r>
                      </m:e>
                      <m:sub>
                        <m:r>
                          <a:rPr kumimoji="0" lang="en-GB" sz="2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𝑵</m:t>
                        </m:r>
                      </m:sub>
                    </m:sSub>
                    <m:r>
                      <a:rPr kumimoji="0" lang="en-GB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]</m:t>
                    </m:r>
                  </m:oMath>
                </a14:m>
                <a:r>
                  <a:rPr kumimoji="0" lang="en-GB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rPr>
                  <a:t> eigenvectors: orthonormal base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GB" sz="2800" b="1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  <m:r>
                      <a:rPr kumimoji="0" lang="el-GR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𝝀</m:t>
                    </m:r>
                  </m:oMath>
                </a14:m>
                <a:r>
                  <a:rPr kumimoji="0" lang="en-GB" sz="28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rPr>
                  <a:t> </a:t>
                </a:r>
                <a:r>
                  <a:rPr kumimoji="0" lang="en-GB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rPr>
                  <a:t>eigenvalues: scalars defining the importance of each eigenvector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6BBB0D8-E1C4-BA85-9C36-32609EDDFC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3150" y="2555816"/>
                <a:ext cx="6199450" cy="2246769"/>
              </a:xfrm>
              <a:prstGeom prst="rect">
                <a:avLst/>
              </a:prstGeom>
              <a:blipFill>
                <a:blip r:embed="rId5"/>
                <a:stretch>
                  <a:fillRect l="-1967" t="-2710" b="-650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C366010-D38C-2CF4-EE74-8FA3206DC19C}"/>
                  </a:ext>
                </a:extLst>
              </p:cNvPr>
              <p:cNvSpPr txBox="1"/>
              <p:nvPr/>
            </p:nvSpPr>
            <p:spPr>
              <a:xfrm>
                <a:off x="6389170" y="6208004"/>
                <a:ext cx="521470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28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rPr>
                  <a:t>Sort </a:t>
                </a:r>
                <a14:m>
                  <m:oMath xmlns:m="http://schemas.openxmlformats.org/officeDocument/2006/math">
                    <m:r>
                      <a:rPr kumimoji="0" lang="en-GB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𝑽</m:t>
                    </m:r>
                  </m:oMath>
                </a14:m>
                <a:r>
                  <a:rPr kumimoji="0" lang="en-GB" sz="28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kumimoji="0" lang="el-GR" sz="28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𝝀</m:t>
                    </m:r>
                  </m:oMath>
                </a14:m>
                <a:r>
                  <a:rPr kumimoji="0" lang="en-GB" sz="28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rPr>
                  <a:t> according to </a:t>
                </a:r>
                <a14:m>
                  <m:oMath xmlns:m="http://schemas.openxmlformats.org/officeDocument/2006/math">
                    <m:r>
                      <a:rPr kumimoji="0" lang="el-GR" sz="28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𝝀</m:t>
                    </m:r>
                  </m:oMath>
                </a14:m>
                <a:r>
                  <a:rPr kumimoji="0" lang="en-GB" sz="28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C366010-D38C-2CF4-EE74-8FA3206DC1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9170" y="6208004"/>
                <a:ext cx="5214703" cy="523220"/>
              </a:xfrm>
              <a:prstGeom prst="rect">
                <a:avLst/>
              </a:prstGeom>
              <a:blipFill>
                <a:blip r:embed="rId6"/>
                <a:stretch>
                  <a:fillRect l="-2336" t="-11628" b="-3139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5F70CA6-B714-9454-BA79-39126D2482B4}"/>
                  </a:ext>
                </a:extLst>
              </p:cNvPr>
              <p:cNvSpPr txBox="1"/>
              <p:nvPr/>
            </p:nvSpPr>
            <p:spPr>
              <a:xfrm>
                <a:off x="5713150" y="4668079"/>
                <a:ext cx="6303728" cy="14132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rPr>
                  <a:t>Importance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GB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GB" sz="2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𝒓</m:t>
                        </m:r>
                      </m:e>
                      <m:sub>
                        <m:r>
                          <a:rPr kumimoji="0" lang="en-GB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</m:t>
                        </m:r>
                      </m:sub>
                    </m:sSub>
                    <m:r>
                      <a:rPr kumimoji="0" lang="en-GB" sz="2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</m:oMath>
                </a14:m>
                <a:r>
                  <a:rPr kumimoji="0" lang="en-GB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rPr>
                  <a:t>of each eigenvector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GB" sz="2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GB" sz="2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𝒗</m:t>
                        </m:r>
                      </m:e>
                      <m:sub>
                        <m:r>
                          <a:rPr kumimoji="0" lang="en-GB" sz="2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𝒊</m:t>
                        </m:r>
                      </m:sub>
                    </m:sSub>
                    <m:r>
                      <a:rPr kumimoji="0" lang="en-GB" sz="2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</m:oMath>
                </a14:m>
                <a:r>
                  <a:rPr kumimoji="0" lang="en-GB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rPr>
                  <a:t>: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GB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GB" sz="2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𝒓</m:t>
                          </m:r>
                        </m:e>
                        <m:sub>
                          <m:r>
                            <a:rPr kumimoji="0" lang="en-GB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𝑖</m:t>
                          </m:r>
                        </m:sub>
                      </m:sSub>
                      <m:r>
                        <a:rPr kumimoji="0" lang="en-GB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GB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0" lang="en-GB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l-GR" sz="28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𝝀</m:t>
                              </m:r>
                            </m:e>
                            <m:sub>
                              <m:r>
                                <a:rPr kumimoji="0" lang="en-GB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kumimoji="0" lang="el-GR" sz="28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kumimoji="0" lang="el-GR" sz="28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𝝀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kumimoji="0" lang="en-GB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5F70CA6-B714-9454-BA79-39126D2482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3150" y="4668079"/>
                <a:ext cx="6303728" cy="1413272"/>
              </a:xfrm>
              <a:prstGeom prst="rect">
                <a:avLst/>
              </a:prstGeom>
              <a:blipFill>
                <a:blip r:embed="rId7"/>
                <a:stretch>
                  <a:fillRect l="-1934" t="-47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F27425D8-0CC0-4E11-A09E-10150D5CDFDF}"/>
              </a:ext>
            </a:extLst>
          </p:cNvPr>
          <p:cNvSpPr txBox="1"/>
          <p:nvPr/>
        </p:nvSpPr>
        <p:spPr>
          <a:xfrm>
            <a:off x="787400" y="1329768"/>
            <a:ext cx="113792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Let </a:t>
            </a:r>
            <a:r>
              <a:rPr kumimoji="0" lang="en-GB" sz="2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X</a:t>
            </a: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a dataset of </a:t>
            </a:r>
            <a:r>
              <a:rPr kumimoji="0" lang="en-GB" sz="2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M</a:t>
            </a: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datapoints in </a:t>
            </a:r>
            <a:r>
              <a:rPr kumimoji="0" lang="en-GB" sz="2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N</a:t>
            </a: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dimensions (here, </a:t>
            </a:r>
            <a:r>
              <a:rPr kumimoji="0" lang="en-GB" sz="2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M</a:t>
            </a: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=50 and </a:t>
            </a:r>
            <a:r>
              <a:rPr kumimoji="0" lang="en-GB" sz="2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N</a:t>
            </a: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=2)</a:t>
            </a:r>
          </a:p>
        </p:txBody>
      </p:sp>
    </p:spTree>
    <p:extLst>
      <p:ext uri="{BB962C8B-B14F-4D97-AF65-F5344CB8AC3E}">
        <p14:creationId xmlns:p14="http://schemas.microsoft.com/office/powerpoint/2010/main" val="2579695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A2C86D1-4D16-1481-00BB-0DA9C197D2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458000"/>
            <a:ext cx="5400000" cy="54000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811902DE-53F4-53E9-48CB-EEAC41D07F9F}"/>
              </a:ext>
            </a:extLst>
          </p:cNvPr>
          <p:cNvSpPr txBox="1">
            <a:spLocks/>
          </p:cNvSpPr>
          <p:nvPr/>
        </p:nvSpPr>
        <p:spPr>
          <a:xfrm>
            <a:off x="514350" y="-101632"/>
            <a:ext cx="10563225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CH" sz="4000" b="1" i="0" u="none" strike="noStrike" kern="1200" cap="none" spc="0" normalizeH="0" baseline="0" noProof="0" dirty="0">
                <a:ln>
                  <a:noFill/>
                </a:ln>
                <a:solidFill>
                  <a:srgbClr val="A02B93">
                    <a:lumMod val="50000"/>
                  </a:srgbClr>
                </a:solidFill>
                <a:effectLst/>
                <a:uLnTx/>
                <a:uFillTx/>
                <a:latin typeface="Helvetica" panose="020B0604020202020204" pitchFamily="34" charset="0"/>
                <a:ea typeface="+mj-ea"/>
                <a:cs typeface="Helvetica" panose="020B0604020202020204" pitchFamily="34" charset="0"/>
              </a:rPr>
              <a:t>Projection into the eigenspace</a:t>
            </a: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74D367C1-7F7D-ADA8-7916-35613C115735}"/>
              </a:ext>
            </a:extLst>
          </p:cNvPr>
          <p:cNvSpPr/>
          <p:nvPr/>
        </p:nvSpPr>
        <p:spPr>
          <a:xfrm>
            <a:off x="5233737" y="3982453"/>
            <a:ext cx="1467852" cy="565484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transform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D8EE7C9-BFFB-58E8-70FF-DBC4BC8B534E}"/>
                  </a:ext>
                </a:extLst>
              </p:cNvPr>
              <p:cNvSpPr txBox="1"/>
              <p:nvPr/>
            </p:nvSpPr>
            <p:spPr>
              <a:xfrm>
                <a:off x="5068804" y="3533090"/>
                <a:ext cx="2054392" cy="3929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GB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𝑝</m:t>
                      </m:r>
                      <m:r>
                        <a:rPr kumimoji="0" lang="en-GB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p>
                        <m:sSupPr>
                          <m:ctrlPr>
                            <a:rPr kumimoji="0" lang="en-GB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kumimoji="0" lang="en-GB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GB" sz="18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𝑽</m:t>
                              </m:r>
                            </m:e>
                            <m:sup>
                              <m:r>
                                <a:rPr kumimoji="0" lang="en-GB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𝑇</m:t>
                              </m:r>
                            </m:sup>
                          </m:sSup>
                          <m:d>
                            <m:dPr>
                              <m:ctrlPr>
                                <a:rPr kumimoji="0" lang="en-GB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GB" sz="18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𝒙</m:t>
                              </m:r>
                              <m:r>
                                <a:rPr kumimoji="0" lang="en-GB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 −</m:t>
                              </m:r>
                              <m:r>
                                <a:rPr kumimoji="0" lang="en-GB" sz="18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µ</m:t>
                              </m:r>
                            </m:e>
                          </m:d>
                        </m:e>
                        <m:sup/>
                      </m:sSup>
                    </m:oMath>
                  </m:oMathPara>
                </a14:m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D8EE7C9-BFFB-58E8-70FF-DBC4BC8B53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8804" y="3533090"/>
                <a:ext cx="2054392" cy="392993"/>
              </a:xfrm>
              <a:prstGeom prst="rect">
                <a:avLst/>
              </a:prstGeom>
              <a:blipFill>
                <a:blip r:embed="rId4"/>
                <a:stretch>
                  <a:fillRect b="-781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DE710C2D-4A60-C06E-EB72-407B71F797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2000" y="1458000"/>
            <a:ext cx="5400000" cy="5400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33875CD-69FC-C911-94CE-C00DAB7F041E}"/>
              </a:ext>
            </a:extLst>
          </p:cNvPr>
          <p:cNvSpPr txBox="1"/>
          <p:nvPr/>
        </p:nvSpPr>
        <p:spPr>
          <a:xfrm>
            <a:off x="787400" y="1329768"/>
            <a:ext cx="113792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Let </a:t>
            </a:r>
            <a:r>
              <a:rPr kumimoji="0" lang="en-GB" sz="2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X</a:t>
            </a: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a dataset of </a:t>
            </a:r>
            <a:r>
              <a:rPr kumimoji="0" lang="en-GB" sz="2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M</a:t>
            </a: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datapoints in </a:t>
            </a:r>
            <a:r>
              <a:rPr kumimoji="0" lang="en-GB" sz="2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N</a:t>
            </a: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dimensions (here, </a:t>
            </a:r>
            <a:r>
              <a:rPr kumimoji="0" lang="en-GB" sz="2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M</a:t>
            </a: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=50 and </a:t>
            </a:r>
            <a:r>
              <a:rPr kumimoji="0" lang="en-GB" sz="2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N</a:t>
            </a: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=2)</a:t>
            </a:r>
          </a:p>
        </p:txBody>
      </p:sp>
    </p:spTree>
    <p:extLst>
      <p:ext uri="{BB962C8B-B14F-4D97-AF65-F5344CB8AC3E}">
        <p14:creationId xmlns:p14="http://schemas.microsoft.com/office/powerpoint/2010/main" val="30449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4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78D1409-18FA-ACEC-5477-74F17B32F4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58000"/>
            <a:ext cx="5400000" cy="540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5D5B540-F45E-F682-192C-104267CED2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2000" y="1458000"/>
            <a:ext cx="5400000" cy="54000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92CDB697-3ADD-1B34-5A1E-C2FFE4B7B885}"/>
              </a:ext>
            </a:extLst>
          </p:cNvPr>
          <p:cNvSpPr txBox="1">
            <a:spLocks/>
          </p:cNvSpPr>
          <p:nvPr/>
        </p:nvSpPr>
        <p:spPr>
          <a:xfrm>
            <a:off x="514350" y="-101632"/>
            <a:ext cx="10563225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CH" sz="4000" b="1" i="0" u="none" strike="noStrike" kern="1200" cap="none" spc="0" normalizeH="0" baseline="0" noProof="0" dirty="0">
                <a:ln>
                  <a:noFill/>
                </a:ln>
                <a:solidFill>
                  <a:srgbClr val="A02B93">
                    <a:lumMod val="50000"/>
                  </a:srgbClr>
                </a:solidFill>
                <a:effectLst/>
                <a:uLnTx/>
                <a:uFillTx/>
                <a:latin typeface="Helvetica" panose="020B0604020202020204" pitchFamily="34" charset="0"/>
                <a:ea typeface="+mj-ea"/>
                <a:cs typeface="Helvetica" panose="020B0604020202020204" pitchFamily="34" charset="0"/>
              </a:rPr>
              <a:t>Dimensionality reduction</a:t>
            </a:r>
          </a:p>
        </p:txBody>
      </p:sp>
      <p:pic>
        <p:nvPicPr>
          <p:cNvPr id="17" name="Picture 16" descr="A graph with red dots and numbers&#10;&#10;Description automatically generated">
            <a:extLst>
              <a:ext uri="{FF2B5EF4-FFF2-40B4-BE49-F238E27FC236}">
                <a16:creationId xmlns:a16="http://schemas.microsoft.com/office/drawing/2014/main" id="{D254E9CE-E8A2-5B58-ACEF-6ED13F7C2A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1335" y="1464067"/>
            <a:ext cx="5400000" cy="5400000"/>
          </a:xfrm>
          <a:prstGeom prst="rect">
            <a:avLst/>
          </a:prstGeom>
        </p:spPr>
      </p:pic>
      <p:pic>
        <p:nvPicPr>
          <p:cNvPr id="19" name="Picture 18" descr="A graph of a function&#10;&#10;Description automatically generated">
            <a:extLst>
              <a:ext uri="{FF2B5EF4-FFF2-40B4-BE49-F238E27FC236}">
                <a16:creationId xmlns:a16="http://schemas.microsoft.com/office/drawing/2014/main" id="{82B926C6-40AB-F0BF-165E-1D225F85D03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65" y="1458000"/>
            <a:ext cx="5400000" cy="5400000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06A57899-E7B4-DCBD-448F-1CF95D50CAD6}"/>
              </a:ext>
            </a:extLst>
          </p:cNvPr>
          <p:cNvSpPr/>
          <p:nvPr/>
        </p:nvSpPr>
        <p:spPr>
          <a:xfrm>
            <a:off x="5233737" y="3982453"/>
            <a:ext cx="1467852" cy="565484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transform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942A2D-7C6B-DE30-8227-7128BCBEDC07}"/>
              </a:ext>
            </a:extLst>
          </p:cNvPr>
          <p:cNvSpPr txBox="1"/>
          <p:nvPr/>
        </p:nvSpPr>
        <p:spPr>
          <a:xfrm>
            <a:off x="1741020" y="1383407"/>
            <a:ext cx="94002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Remove dimensions that least contribute to data variance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6D6AD2C-E34D-6E9B-96DB-A03B8A1F3F5E}"/>
                  </a:ext>
                </a:extLst>
              </p:cNvPr>
              <p:cNvSpPr txBox="1"/>
              <p:nvPr/>
            </p:nvSpPr>
            <p:spPr>
              <a:xfrm>
                <a:off x="5068804" y="3533090"/>
                <a:ext cx="2054392" cy="3929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GB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𝑝</m:t>
                      </m:r>
                      <m:r>
                        <a:rPr kumimoji="0" lang="en-GB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p>
                        <m:sSupPr>
                          <m:ctrlPr>
                            <a:rPr kumimoji="0" lang="en-GB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kumimoji="0" lang="en-GB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GB" sz="18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𝑽</m:t>
                              </m:r>
                            </m:e>
                            <m:sup>
                              <m:r>
                                <a:rPr kumimoji="0" lang="en-GB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𝑇</m:t>
                              </m:r>
                            </m:sup>
                          </m:sSup>
                          <m:d>
                            <m:dPr>
                              <m:ctrlPr>
                                <a:rPr kumimoji="0" lang="en-GB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GB" sz="18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𝒙</m:t>
                              </m:r>
                              <m:r>
                                <a:rPr kumimoji="0" lang="en-GB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 −</m:t>
                              </m:r>
                              <m:r>
                                <a:rPr kumimoji="0" lang="en-GB" sz="18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µ</m:t>
                              </m:r>
                            </m:e>
                          </m:d>
                        </m:e>
                        <m:sup/>
                      </m:sSup>
                    </m:oMath>
                  </m:oMathPara>
                </a14:m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6D6AD2C-E34D-6E9B-96DB-A03B8A1F3F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8804" y="3533090"/>
                <a:ext cx="2054392" cy="392993"/>
              </a:xfrm>
              <a:prstGeom prst="rect">
                <a:avLst/>
              </a:prstGeom>
              <a:blipFill>
                <a:blip r:embed="rId7"/>
                <a:stretch>
                  <a:fillRect b="-781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89617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095380" y="1333174"/>
            <a:ext cx="36964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C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Protein MD simulation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C4DB9936-5838-4777-9F9D-6C889965A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001" y="14645"/>
            <a:ext cx="10779871" cy="1145009"/>
          </a:xfrm>
        </p:spPr>
        <p:txBody>
          <a:bodyPr>
            <a:noAutofit/>
          </a:bodyPr>
          <a:lstStyle/>
          <a:p>
            <a:r>
              <a:rPr lang="it-CH" b="1" dirty="0">
                <a:solidFill>
                  <a:schemeClr val="accent5">
                    <a:lumMod val="50000"/>
                  </a:schemeClr>
                </a:solidFill>
                <a:cs typeface="Helvetica" panose="020B0604020202020204" pitchFamily="34" charset="0"/>
              </a:rPr>
              <a:t>[Example 2] Identifying dominant motions in proteins</a:t>
            </a:r>
          </a:p>
        </p:txBody>
      </p:sp>
      <p:sp>
        <p:nvSpPr>
          <p:cNvPr id="34" name="TextBox 16">
            <a:extLst>
              <a:ext uri="{FF2B5EF4-FFF2-40B4-BE49-F238E27FC236}">
                <a16:creationId xmlns:a16="http://schemas.microsoft.com/office/drawing/2014/main" id="{CB94CA1E-40F7-43B1-979C-AD1A70D18A51}"/>
              </a:ext>
            </a:extLst>
          </p:cNvPr>
          <p:cNvSpPr txBox="1"/>
          <p:nvPr/>
        </p:nvSpPr>
        <p:spPr>
          <a:xfrm>
            <a:off x="545511" y="4633330"/>
            <a:ext cx="624840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C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Simulations are complex and noisy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it-CH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C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The first PCs capture large-scale collective motions, last ones capture noise</a:t>
            </a:r>
          </a:p>
        </p:txBody>
      </p:sp>
      <p:sp>
        <p:nvSpPr>
          <p:cNvPr id="32" name="TextBox 16">
            <a:extLst>
              <a:ext uri="{FF2B5EF4-FFF2-40B4-BE49-F238E27FC236}">
                <a16:creationId xmlns:a16="http://schemas.microsoft.com/office/drawing/2014/main" id="{CB94CA1E-40F7-43B1-979C-AD1A70D18A51}"/>
              </a:ext>
            </a:extLst>
          </p:cNvPr>
          <p:cNvSpPr txBox="1"/>
          <p:nvPr/>
        </p:nvSpPr>
        <p:spPr>
          <a:xfrm>
            <a:off x="7716348" y="1333174"/>
            <a:ext cx="44258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C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Eigenspace of C</a:t>
            </a:r>
            <a:r>
              <a:rPr kumimoji="0" lang="el-GR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α</a:t>
            </a: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coordinates</a:t>
            </a:r>
            <a:endParaRPr kumimoji="0" lang="it-CH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B413103F-21A4-2E2A-3B4B-2C5C07278632}"/>
              </a:ext>
            </a:extLst>
          </p:cNvPr>
          <p:cNvSpPr txBox="1">
            <a:spLocks/>
          </p:cNvSpPr>
          <p:nvPr/>
        </p:nvSpPr>
        <p:spPr>
          <a:xfrm>
            <a:off x="103239" y="6534021"/>
            <a:ext cx="12088761" cy="88838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defPPr marL="432000" marR="0" lvl="0" indent="-324000" algn="l" hangingPunct="1">
              <a:lnSpc>
                <a:spcPct val="100000"/>
              </a:lnSpc>
              <a:spcBef>
                <a:spcPts val="0"/>
              </a:spcBef>
              <a:spcAft>
                <a:spcPts val="1559"/>
              </a:spcAft>
              <a:buSzPct val="45000"/>
              <a:buFont typeface="StarSymbol"/>
              <a:buNone/>
              <a:defRPr lang="en-GB" sz="32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Verdana"/>
                <a:ea typeface="Microsoft YaHei"/>
                <a:cs typeface="Arial"/>
              </a:defRPr>
            </a:defPPr>
            <a:lvl1pPr marL="432000" marR="0" lvl="0" indent="-3240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1559"/>
              </a:spcAft>
              <a:buSzPct val="45000"/>
              <a:buFont typeface="StarSymbol"/>
              <a:buChar char="●"/>
              <a:tabLst/>
              <a:defRPr lang="en-GB" sz="32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Verdana"/>
                <a:ea typeface="Microsoft YaHei"/>
                <a:cs typeface="Arial"/>
              </a:defRPr>
            </a:lvl1pPr>
            <a:lvl2pPr marL="864000" marR="0" lvl="1" indent="-324000" algn="l" hangingPunct="1">
              <a:lnSpc>
                <a:spcPct val="100000"/>
              </a:lnSpc>
              <a:spcBef>
                <a:spcPts val="0"/>
              </a:spcBef>
              <a:spcAft>
                <a:spcPts val="1244"/>
              </a:spcAft>
              <a:buSzPct val="75000"/>
              <a:buFont typeface="StarSymbol"/>
              <a:buChar char="–"/>
              <a:defRPr lang="en-GB" sz="209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Verdana"/>
                <a:ea typeface="Microsoft YaHei"/>
                <a:cs typeface="Arial"/>
              </a:defRPr>
            </a:lvl2pPr>
            <a:lvl3pPr marL="1295999" marR="0" lvl="2" indent="-288000" algn="l" hangingPunct="1">
              <a:lnSpc>
                <a:spcPct val="100000"/>
              </a:lnSpc>
              <a:spcBef>
                <a:spcPts val="0"/>
              </a:spcBef>
              <a:spcAft>
                <a:spcPts val="935"/>
              </a:spcAft>
              <a:buSzPct val="45000"/>
              <a:buFont typeface="StarSymbol"/>
              <a:buChar char="●"/>
              <a:defRPr lang="en-GB" sz="209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Verdana"/>
                <a:ea typeface="Microsoft YaHei"/>
                <a:cs typeface="Arial"/>
              </a:defRPr>
            </a:lvl3pPr>
            <a:lvl4pPr marL="1728000" marR="0" lvl="3" indent="-216000" algn="l" hangingPunct="1">
              <a:lnSpc>
                <a:spcPct val="100000"/>
              </a:lnSpc>
              <a:spcBef>
                <a:spcPts val="0"/>
              </a:spcBef>
              <a:spcAft>
                <a:spcPts val="624"/>
              </a:spcAft>
              <a:buSzPct val="75000"/>
              <a:buFont typeface="StarSymbol"/>
              <a:buChar char="–"/>
              <a:defRPr lang="en-GB" sz="221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Verdana"/>
                <a:ea typeface="Microsoft YaHei"/>
                <a:cs typeface="Arial"/>
              </a:defRPr>
            </a:lvl4pPr>
            <a:lvl5pPr marL="2160000" marR="0" lvl="4" indent="-216000" algn="l" hangingPunct="1">
              <a:lnSpc>
                <a:spcPct val="100000"/>
              </a:lnSpc>
              <a:spcBef>
                <a:spcPts val="0"/>
              </a:spcBef>
              <a:spcAft>
                <a:spcPts val="312"/>
              </a:spcAft>
              <a:buSzPct val="45000"/>
              <a:buFont typeface="StarSymbol"/>
              <a:buChar char="●"/>
              <a:defRPr lang="en-GB" sz="221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Verdana"/>
                <a:ea typeface="Microsoft YaHei"/>
                <a:cs typeface="Arial"/>
              </a:defRPr>
            </a:lvl5pPr>
            <a:lvl6pPr marL="2592000" marR="0" lvl="5" indent="-216000" algn="l" hangingPunct="1">
              <a:lnSpc>
                <a:spcPct val="100000"/>
              </a:lnSpc>
              <a:spcBef>
                <a:spcPts val="0"/>
              </a:spcBef>
              <a:spcAft>
                <a:spcPts val="312"/>
              </a:spcAft>
              <a:buSzPct val="45000"/>
              <a:buFont typeface="StarSymbol"/>
              <a:buChar char="●"/>
              <a:defRPr lang="en-GB" sz="221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Verdana"/>
                <a:ea typeface="Microsoft YaHei"/>
                <a:cs typeface="Arial"/>
              </a:defRPr>
            </a:lvl6pPr>
            <a:lvl7pPr marL="3024000" marR="0" lvl="6" indent="-216000" algn="l" hangingPunct="1">
              <a:lnSpc>
                <a:spcPct val="100000"/>
              </a:lnSpc>
              <a:spcBef>
                <a:spcPts val="0"/>
              </a:spcBef>
              <a:spcAft>
                <a:spcPts val="312"/>
              </a:spcAft>
              <a:buSzPct val="45000"/>
              <a:buFont typeface="StarSymbol"/>
              <a:buChar char="●"/>
              <a:defRPr lang="en-GB" sz="221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Verdana"/>
                <a:ea typeface="Microsoft YaHei"/>
                <a:cs typeface="Arial"/>
              </a:defRPr>
            </a:lvl7pPr>
            <a:lvl8pPr marL="3456000" marR="0" lvl="7" indent="-216000" algn="l" hangingPunct="1">
              <a:lnSpc>
                <a:spcPct val="100000"/>
              </a:lnSpc>
              <a:spcBef>
                <a:spcPts val="0"/>
              </a:spcBef>
              <a:spcAft>
                <a:spcPts val="312"/>
              </a:spcAft>
              <a:buSzPct val="45000"/>
              <a:buFont typeface="StarSymbol"/>
              <a:buChar char="●"/>
              <a:defRPr lang="en-GB" sz="221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Verdana"/>
                <a:ea typeface="Microsoft YaHei"/>
                <a:cs typeface="Arial"/>
              </a:defRPr>
            </a:lvl8pPr>
            <a:lvl9pPr marL="3887999" marR="0" lvl="8" indent="-216000" algn="l" hangingPunct="1">
              <a:lnSpc>
                <a:spcPct val="100000"/>
              </a:lnSpc>
              <a:spcBef>
                <a:spcPts val="0"/>
              </a:spcBef>
              <a:spcAft>
                <a:spcPts val="312"/>
              </a:spcAft>
              <a:buSzPct val="45000"/>
              <a:buFont typeface="StarSymbol"/>
              <a:buChar char="●"/>
              <a:defRPr lang="en-GB" sz="221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Verdana"/>
                <a:ea typeface="Microsoft YaHei"/>
                <a:cs typeface="Arial"/>
              </a:defRPr>
            </a:lvl9pPr>
          </a:lstStyle>
          <a:p>
            <a:pPr marL="1080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559"/>
              </a:spcAft>
              <a:buClrTx/>
              <a:buSzPct val="45000"/>
              <a:buFont typeface="StarSymbol"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Helvetica" panose="020B0604020202020204" pitchFamily="34" charset="0"/>
                <a:ea typeface="Microsoft YaHei"/>
                <a:cs typeface="Helvetica" panose="020B0604020202020204" pitchFamily="34" charset="0"/>
              </a:rPr>
              <a:t>Degiacomi,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Helvetica" panose="020B0604020202020204" pitchFamily="34" charset="0"/>
                <a:ea typeface="Microsoft YaHei"/>
                <a:cs typeface="Helvetica" panose="020B0604020202020204" pitchFamily="34" charset="0"/>
              </a:rPr>
              <a:t> M.T. &amp; Dal </a:t>
            </a:r>
            <a:r>
              <a:rPr kumimoji="0" lang="en-GB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Helvetica" panose="020B0604020202020204" pitchFamily="34" charset="0"/>
                <a:ea typeface="Microsoft YaHei"/>
                <a:cs typeface="Helvetica" panose="020B0604020202020204" pitchFamily="34" charset="0"/>
              </a:rPr>
              <a:t>Peraro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Helvetica" panose="020B0604020202020204" pitchFamily="34" charset="0"/>
                <a:ea typeface="Microsoft YaHei"/>
                <a:cs typeface="Helvetica" panose="020B0604020202020204" pitchFamily="34" charset="0"/>
              </a:rPr>
              <a:t>, M.. </a:t>
            </a:r>
            <a:r>
              <a:rPr kumimoji="0" lang="en-GB" sz="1400" b="0" i="1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Helvetica" panose="020B0604020202020204" pitchFamily="34" charset="0"/>
                <a:ea typeface="Microsoft YaHei"/>
                <a:cs typeface="Helvetica" panose="020B0604020202020204" pitchFamily="34" charset="0"/>
              </a:rPr>
              <a:t>Macromolecular symmetric assembly prediction using swarm intelligence dynamic </a:t>
            </a:r>
            <a:r>
              <a:rPr kumimoji="0" lang="en-GB" sz="1400" b="0" i="1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Helvetica" panose="020B0604020202020204" pitchFamily="34" charset="0"/>
                <a:ea typeface="Microsoft YaHei"/>
                <a:cs typeface="Helvetica" panose="020B0604020202020204" pitchFamily="34" charset="0"/>
              </a:rPr>
              <a:t>modeling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Helvetica" panose="020B0604020202020204" pitchFamily="34" charset="0"/>
                <a:ea typeface="Microsoft YaHei"/>
                <a:cs typeface="Helvetica" panose="020B0604020202020204" pitchFamily="34" charset="0"/>
              </a:rPr>
              <a:t>.</a:t>
            </a:r>
            <a:r>
              <a:rPr kumimoji="0" lang="en-GB" sz="1400" b="1" i="1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Helvetica" panose="020B0604020202020204" pitchFamily="34" charset="0"/>
                <a:ea typeface="Microsoft YaHei"/>
                <a:cs typeface="Helvetica" panose="020B0604020202020204" pitchFamily="34" charset="0"/>
              </a:rPr>
              <a:t> Structure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Helvetica" panose="020B0604020202020204" pitchFamily="34" charset="0"/>
                <a:ea typeface="Microsoft YaHei"/>
                <a:cs typeface="Helvetica" panose="020B0604020202020204" pitchFamily="34" charset="0"/>
              </a:rPr>
              <a:t>, 2013</a:t>
            </a:r>
            <a:endParaRPr kumimoji="0" lang="it-CH" sz="14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Helvetica" panose="020B0604020202020204" pitchFamily="34" charset="0"/>
              <a:ea typeface="Microsoft YaHei"/>
              <a:cs typeface="Helvetica" panose="020B0604020202020204" pitchFamily="34" charset="0"/>
            </a:endParaRPr>
          </a:p>
        </p:txBody>
      </p:sp>
      <p:grpSp>
        <p:nvGrpSpPr>
          <p:cNvPr id="14" name="Gruppo 13">
            <a:extLst>
              <a:ext uri="{FF2B5EF4-FFF2-40B4-BE49-F238E27FC236}">
                <a16:creationId xmlns:a16="http://schemas.microsoft.com/office/drawing/2014/main" id="{83FB9FBF-4063-46E4-BDEE-1BF1BCEDE275}"/>
              </a:ext>
            </a:extLst>
          </p:cNvPr>
          <p:cNvGrpSpPr/>
          <p:nvPr/>
        </p:nvGrpSpPr>
        <p:grpSpPr>
          <a:xfrm>
            <a:off x="7375316" y="1941636"/>
            <a:ext cx="4680520" cy="2870135"/>
            <a:chOff x="1175489" y="3326300"/>
            <a:chExt cx="5416060" cy="3321175"/>
          </a:xfrm>
        </p:grpSpPr>
        <p:pic>
          <p:nvPicPr>
            <p:cNvPr id="13" name="Picture 2" descr="C:\Users\Matteo.Matteo-PC\Documents\PhD\presentations\presentation-LBM7\2dproj-2.jpg"/>
            <p:cNvPicPr>
              <a:picLocks noChangeAspect="1" noChangeArrowheads="1"/>
            </p:cNvPicPr>
            <p:nvPr/>
          </p:nvPicPr>
          <p:blipFill rotWithShape="1">
            <a:blip r:embed="rId2" cstate="print"/>
            <a:srcRect t="14172" b="6472"/>
            <a:stretch/>
          </p:blipFill>
          <p:spPr bwMode="auto">
            <a:xfrm>
              <a:off x="1175489" y="3326300"/>
              <a:ext cx="5416060" cy="3321175"/>
            </a:xfrm>
            <a:prstGeom prst="rect">
              <a:avLst/>
            </a:prstGeom>
            <a:noFill/>
          </p:spPr>
        </p:pic>
        <p:sp>
          <p:nvSpPr>
            <p:cNvPr id="24" name="Segno di moltiplicazione 23">
              <a:extLst>
                <a:ext uri="{FF2B5EF4-FFF2-40B4-BE49-F238E27FC236}">
                  <a16:creationId xmlns:a16="http://schemas.microsoft.com/office/drawing/2014/main" id="{31F82884-402A-4117-9C8A-B949E47F6612}"/>
                </a:ext>
              </a:extLst>
            </p:cNvPr>
            <p:cNvSpPr/>
            <p:nvPr/>
          </p:nvSpPr>
          <p:spPr>
            <a:xfrm>
              <a:off x="2924698" y="4287744"/>
              <a:ext cx="427853" cy="492519"/>
            </a:xfrm>
            <a:prstGeom prst="mathMultiply">
              <a:avLst>
                <a:gd name="adj1" fmla="val 12117"/>
              </a:avLst>
            </a:prstGeom>
            <a:solidFill>
              <a:srgbClr val="FF0000"/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CH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endParaRPr>
            </a:p>
          </p:txBody>
        </p:sp>
        <p:sp>
          <p:nvSpPr>
            <p:cNvPr id="4" name="Rettangolo 3">
              <a:extLst>
                <a:ext uri="{FF2B5EF4-FFF2-40B4-BE49-F238E27FC236}">
                  <a16:creationId xmlns:a16="http://schemas.microsoft.com/office/drawing/2014/main" id="{FF4B59F0-EBB5-4573-A2F1-434070C0F9C4}"/>
                </a:ext>
              </a:extLst>
            </p:cNvPr>
            <p:cNvSpPr/>
            <p:nvPr/>
          </p:nvSpPr>
          <p:spPr>
            <a:xfrm>
              <a:off x="1960849" y="3581383"/>
              <a:ext cx="171938" cy="27383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CH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endParaRPr>
            </a:p>
          </p:txBody>
        </p:sp>
        <p:sp>
          <p:nvSpPr>
            <p:cNvPr id="27" name="Segno di moltiplicazione 26">
              <a:extLst>
                <a:ext uri="{FF2B5EF4-FFF2-40B4-BE49-F238E27FC236}">
                  <a16:creationId xmlns:a16="http://schemas.microsoft.com/office/drawing/2014/main" id="{53E204FB-1B59-404C-8411-47EE8AB2251A}"/>
                </a:ext>
              </a:extLst>
            </p:cNvPr>
            <p:cNvSpPr/>
            <p:nvPr/>
          </p:nvSpPr>
          <p:spPr>
            <a:xfrm>
              <a:off x="1960849" y="3588661"/>
              <a:ext cx="201032" cy="201009"/>
            </a:xfrm>
            <a:prstGeom prst="mathMultiply">
              <a:avLst>
                <a:gd name="adj1" fmla="val 12117"/>
              </a:avLst>
            </a:prstGeom>
            <a:solidFill>
              <a:srgbClr val="FF0000"/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CH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endParaRPr>
            </a:p>
          </p:txBody>
        </p:sp>
        <p:sp>
          <p:nvSpPr>
            <p:cNvPr id="28" name="Segno di moltiplicazione 27">
              <a:extLst>
                <a:ext uri="{FF2B5EF4-FFF2-40B4-BE49-F238E27FC236}">
                  <a16:creationId xmlns:a16="http://schemas.microsoft.com/office/drawing/2014/main" id="{586D7E37-61B6-424B-9139-C12EE57C82CE}"/>
                </a:ext>
              </a:extLst>
            </p:cNvPr>
            <p:cNvSpPr/>
            <p:nvPr/>
          </p:nvSpPr>
          <p:spPr>
            <a:xfrm>
              <a:off x="1963140" y="3708574"/>
              <a:ext cx="201032" cy="201009"/>
            </a:xfrm>
            <a:prstGeom prst="mathMultiply">
              <a:avLst>
                <a:gd name="adj1" fmla="val 12117"/>
              </a:avLst>
            </a:prstGeom>
            <a:solidFill>
              <a:srgbClr val="01CB01"/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CH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endParaRPr>
            </a:p>
          </p:txBody>
        </p:sp>
        <p:sp>
          <p:nvSpPr>
            <p:cNvPr id="30" name="Segno di moltiplicazione 29">
              <a:extLst>
                <a:ext uri="{FF2B5EF4-FFF2-40B4-BE49-F238E27FC236}">
                  <a16:creationId xmlns:a16="http://schemas.microsoft.com/office/drawing/2014/main" id="{C0295A66-5D1C-4917-A5B9-B2788C79BC7C}"/>
                </a:ext>
              </a:extLst>
            </p:cNvPr>
            <p:cNvSpPr/>
            <p:nvPr/>
          </p:nvSpPr>
          <p:spPr>
            <a:xfrm>
              <a:off x="4265084" y="4633905"/>
              <a:ext cx="427853" cy="492519"/>
            </a:xfrm>
            <a:prstGeom prst="mathMultiply">
              <a:avLst>
                <a:gd name="adj1" fmla="val 12117"/>
              </a:avLst>
            </a:prstGeom>
            <a:solidFill>
              <a:srgbClr val="01CB01"/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CH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endParaRPr>
            </a:p>
          </p:txBody>
        </p:sp>
        <p:sp>
          <p:nvSpPr>
            <p:cNvPr id="25" name="Segno di moltiplicazione 24">
              <a:extLst>
                <a:ext uri="{FF2B5EF4-FFF2-40B4-BE49-F238E27FC236}">
                  <a16:creationId xmlns:a16="http://schemas.microsoft.com/office/drawing/2014/main" id="{79F9DC03-0D3C-4B02-BC15-5459BD2291CB}"/>
                </a:ext>
              </a:extLst>
            </p:cNvPr>
            <p:cNvSpPr/>
            <p:nvPr/>
          </p:nvSpPr>
          <p:spPr>
            <a:xfrm>
              <a:off x="4788590" y="3901651"/>
              <a:ext cx="443697" cy="510758"/>
            </a:xfrm>
            <a:prstGeom prst="mathMultiply">
              <a:avLst>
                <a:gd name="adj1" fmla="val 12117"/>
              </a:avLst>
            </a:prstGeom>
            <a:solidFill>
              <a:srgbClr val="FF0000"/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CH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endParaRPr>
            </a:p>
          </p:txBody>
        </p:sp>
        <p:sp>
          <p:nvSpPr>
            <p:cNvPr id="26" name="Segno di moltiplicazione 25">
              <a:extLst>
                <a:ext uri="{FF2B5EF4-FFF2-40B4-BE49-F238E27FC236}">
                  <a16:creationId xmlns:a16="http://schemas.microsoft.com/office/drawing/2014/main" id="{A8AA9760-D584-40E0-90AF-409610EA85DD}"/>
                </a:ext>
              </a:extLst>
            </p:cNvPr>
            <p:cNvSpPr/>
            <p:nvPr/>
          </p:nvSpPr>
          <p:spPr>
            <a:xfrm>
              <a:off x="4165756" y="5119042"/>
              <a:ext cx="443697" cy="510758"/>
            </a:xfrm>
            <a:prstGeom prst="mathMultiply">
              <a:avLst>
                <a:gd name="adj1" fmla="val 12117"/>
              </a:avLst>
            </a:prstGeom>
            <a:solidFill>
              <a:srgbClr val="FF0000"/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CH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endParaRPr>
            </a:p>
          </p:txBody>
        </p:sp>
      </p:grpSp>
      <p:sp>
        <p:nvSpPr>
          <p:cNvPr id="33" name="Freccia circolare a destra 32">
            <a:extLst>
              <a:ext uri="{FF2B5EF4-FFF2-40B4-BE49-F238E27FC236}">
                <a16:creationId xmlns:a16="http://schemas.microsoft.com/office/drawing/2014/main" id="{2352E1D6-D221-45A0-A7BB-9F11DF4DD6C6}"/>
              </a:ext>
            </a:extLst>
          </p:cNvPr>
          <p:cNvSpPr/>
          <p:nvPr/>
        </p:nvSpPr>
        <p:spPr>
          <a:xfrm rot="16378371" flipH="1">
            <a:off x="5883259" y="-338537"/>
            <a:ext cx="541295" cy="3293539"/>
          </a:xfrm>
          <a:prstGeom prst="curvedRightArrow">
            <a:avLst>
              <a:gd name="adj1" fmla="val 30929"/>
              <a:gd name="adj2" fmla="val 69768"/>
              <a:gd name="adj3" fmla="val 30737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CH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3249E2E-1378-A812-CC3D-68E0590ADC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502" y="2054960"/>
            <a:ext cx="4862606" cy="2286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622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42917466-681E-C711-1AEF-AE2ACC470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194" y="-19561"/>
            <a:ext cx="11840905" cy="1325563"/>
          </a:xfrm>
        </p:spPr>
        <p:txBody>
          <a:bodyPr>
            <a:normAutofit/>
          </a:bodyPr>
          <a:lstStyle/>
          <a:p>
            <a:pPr algn="ctr"/>
            <a:r>
              <a:rPr lang="en-GB" sz="3600" b="1" dirty="0">
                <a:solidFill>
                  <a:schemeClr val="accent5">
                    <a:lumMod val="50000"/>
                  </a:schemeClr>
                </a:solidFill>
              </a:rPr>
              <a:t> largest-scale motion ≠ slowest motion</a:t>
            </a:r>
          </a:p>
        </p:txBody>
      </p:sp>
      <p:sp>
        <p:nvSpPr>
          <p:cNvPr id="5" name="Segnaposto contenuto 5">
            <a:extLst>
              <a:ext uri="{FF2B5EF4-FFF2-40B4-BE49-F238E27FC236}">
                <a16:creationId xmlns:a16="http://schemas.microsoft.com/office/drawing/2014/main" id="{3C727843-0382-DEEC-4F91-027B0E82EA86}"/>
              </a:ext>
            </a:extLst>
          </p:cNvPr>
          <p:cNvSpPr txBox="1">
            <a:spLocks/>
          </p:cNvSpPr>
          <p:nvPr/>
        </p:nvSpPr>
        <p:spPr>
          <a:xfrm>
            <a:off x="305352" y="1199670"/>
            <a:ext cx="11600893" cy="10276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it-CH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Thought experiment reminder:</a:t>
            </a:r>
            <a:r>
              <a:rPr kumimoji="0" lang="it-C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typically hydrogen bond is considered established if donor-acceptor distance &lt;2.5 Å, and donor-acceptor-hydrogen angle &lt;20°.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81D07B1-9F5A-B6F7-13E1-2AB78B9DA94E}"/>
              </a:ext>
            </a:extLst>
          </p:cNvPr>
          <p:cNvGrpSpPr/>
          <p:nvPr/>
        </p:nvGrpSpPr>
        <p:grpSpPr>
          <a:xfrm>
            <a:off x="1115881" y="2491796"/>
            <a:ext cx="4870259" cy="1984286"/>
            <a:chOff x="1585781" y="3901431"/>
            <a:chExt cx="4870259" cy="1984286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131BB6A7-B4E7-CE9B-5E2E-BDFF62286BDE}"/>
                </a:ext>
              </a:extLst>
            </p:cNvPr>
            <p:cNvGrpSpPr/>
            <p:nvPr/>
          </p:nvGrpSpPr>
          <p:grpSpPr>
            <a:xfrm>
              <a:off x="1585781" y="3901431"/>
              <a:ext cx="4870259" cy="1584176"/>
              <a:chOff x="1585781" y="3901431"/>
              <a:chExt cx="4870259" cy="1584176"/>
            </a:xfrm>
          </p:grpSpPr>
          <p:cxnSp>
            <p:nvCxnSpPr>
              <p:cNvPr id="15" name="Connettore 2 7">
                <a:extLst>
                  <a:ext uri="{FF2B5EF4-FFF2-40B4-BE49-F238E27FC236}">
                    <a16:creationId xmlns:a16="http://schemas.microsoft.com/office/drawing/2014/main" id="{3358729C-7FBC-6332-EBE7-28A18625ED8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818343" y="3901431"/>
                <a:ext cx="0" cy="158417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" name="Connettore 2 10">
                <a:extLst>
                  <a:ext uri="{FF2B5EF4-FFF2-40B4-BE49-F238E27FC236}">
                    <a16:creationId xmlns:a16="http://schemas.microsoft.com/office/drawing/2014/main" id="{A459E856-6D9B-9015-08FC-0071C78F1E3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08049" y="5479033"/>
                <a:ext cx="3647991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" name="Connettore diritto 16">
                <a:extLst>
                  <a:ext uri="{FF2B5EF4-FFF2-40B4-BE49-F238E27FC236}">
                    <a16:creationId xmlns:a16="http://schemas.microsoft.com/office/drawing/2014/main" id="{8420369D-F3A5-8F5B-51E8-7D4F90A496E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08049" y="4267604"/>
                <a:ext cx="1678076" cy="1"/>
              </a:xfrm>
              <a:prstGeom prst="line">
                <a:avLst/>
              </a:prstGeom>
              <a:ln w="38100"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Connettore diritto 18">
                <a:extLst>
                  <a:ext uri="{FF2B5EF4-FFF2-40B4-BE49-F238E27FC236}">
                    <a16:creationId xmlns:a16="http://schemas.microsoft.com/office/drawing/2014/main" id="{E372C90A-5518-15DC-D343-A433D70C3CF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80978" y="5199471"/>
                <a:ext cx="1678076" cy="1"/>
              </a:xfrm>
              <a:prstGeom prst="line">
                <a:avLst/>
              </a:prstGeom>
              <a:ln w="38100"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Connettore diritto 20">
                <a:extLst>
                  <a:ext uri="{FF2B5EF4-FFF2-40B4-BE49-F238E27FC236}">
                    <a16:creationId xmlns:a16="http://schemas.microsoft.com/office/drawing/2014/main" id="{6A09C307-19E0-08BD-A2B4-C805C8FA0A8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486125" y="4267604"/>
                <a:ext cx="0" cy="931868"/>
              </a:xfrm>
              <a:prstGeom prst="line">
                <a:avLst/>
              </a:prstGeom>
              <a:ln w="38100"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CasellaDiTesto 48">
                <a:extLst>
                  <a:ext uri="{FF2B5EF4-FFF2-40B4-BE49-F238E27FC236}">
                    <a16:creationId xmlns:a16="http://schemas.microsoft.com/office/drawing/2014/main" id="{87D18642-F819-7215-789E-BCC7EA922C2D}"/>
                  </a:ext>
                </a:extLst>
              </p:cNvPr>
              <p:cNvSpPr txBox="1"/>
              <p:nvPr/>
            </p:nvSpPr>
            <p:spPr>
              <a:xfrm>
                <a:off x="1786156" y="3974159"/>
                <a:ext cx="981359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CH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rPr>
                  <a:t>bond</a:t>
                </a:r>
              </a:p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CH" sz="20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rPr>
                  <a:t>formed</a:t>
                </a:r>
                <a:endParaRPr kumimoji="0" lang="it-CH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endParaRPr>
              </a:p>
            </p:txBody>
          </p:sp>
          <p:sp>
            <p:nvSpPr>
              <p:cNvPr id="45" name="CasellaDiTesto 49">
                <a:extLst>
                  <a:ext uri="{FF2B5EF4-FFF2-40B4-BE49-F238E27FC236}">
                    <a16:creationId xmlns:a16="http://schemas.microsoft.com/office/drawing/2014/main" id="{7F585986-BEA2-361E-2F0B-425AA70125DD}"/>
                  </a:ext>
                </a:extLst>
              </p:cNvPr>
              <p:cNvSpPr txBox="1"/>
              <p:nvPr/>
            </p:nvSpPr>
            <p:spPr>
              <a:xfrm>
                <a:off x="1585781" y="4756261"/>
                <a:ext cx="1181734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CH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rPr>
                  <a:t>bond </a:t>
                </a:r>
                <a:r>
                  <a:rPr kumimoji="0" lang="it-CH" sz="20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rPr>
                  <a:t>not</a:t>
                </a:r>
                <a:endParaRPr kumimoji="0" lang="it-CH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endParaRPr>
              </a:p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CH" sz="20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rPr>
                  <a:t>formed</a:t>
                </a:r>
                <a:endParaRPr kumimoji="0" lang="it-CH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endParaRPr>
              </a:p>
            </p:txBody>
          </p:sp>
        </p:grpSp>
        <p:sp>
          <p:nvSpPr>
            <p:cNvPr id="14" name="CasellaDiTesto 50">
              <a:extLst>
                <a:ext uri="{FF2B5EF4-FFF2-40B4-BE49-F238E27FC236}">
                  <a16:creationId xmlns:a16="http://schemas.microsoft.com/office/drawing/2014/main" id="{0C632A2E-8431-7E44-2F8A-60AFE28518E5}"/>
                </a:ext>
              </a:extLst>
            </p:cNvPr>
            <p:cNvSpPr txBox="1"/>
            <p:nvPr/>
          </p:nvSpPr>
          <p:spPr>
            <a:xfrm>
              <a:off x="4151784" y="5485607"/>
              <a:ext cx="165618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CH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time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4FB01614-4EF1-56EA-CC90-5DBA9D9A75C2}"/>
              </a:ext>
            </a:extLst>
          </p:cNvPr>
          <p:cNvGrpSpPr/>
          <p:nvPr/>
        </p:nvGrpSpPr>
        <p:grpSpPr>
          <a:xfrm>
            <a:off x="6298589" y="2501421"/>
            <a:ext cx="3647991" cy="1984286"/>
            <a:chOff x="6768489" y="3901431"/>
            <a:chExt cx="3647991" cy="1984286"/>
          </a:xfrm>
        </p:grpSpPr>
        <p:cxnSp>
          <p:nvCxnSpPr>
            <p:cNvPr id="47" name="Connettore 2 23">
              <a:extLst>
                <a:ext uri="{FF2B5EF4-FFF2-40B4-BE49-F238E27FC236}">
                  <a16:creationId xmlns:a16="http://schemas.microsoft.com/office/drawing/2014/main" id="{5D8DF4F2-F665-83F7-5D12-6E3B5C4EC8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78783" y="3901431"/>
              <a:ext cx="0" cy="158417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Connettore 2 24">
              <a:extLst>
                <a:ext uri="{FF2B5EF4-FFF2-40B4-BE49-F238E27FC236}">
                  <a16:creationId xmlns:a16="http://schemas.microsoft.com/office/drawing/2014/main" id="{9C4CD0AD-4504-9698-D22F-1E8D6101FBB7}"/>
                </a:ext>
              </a:extLst>
            </p:cNvPr>
            <p:cNvCxnSpPr>
              <a:cxnSpLocks/>
            </p:cNvCxnSpPr>
            <p:nvPr/>
          </p:nvCxnSpPr>
          <p:spPr>
            <a:xfrm>
              <a:off x="6768489" y="5479033"/>
              <a:ext cx="364799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Connettore diritto 25">
              <a:extLst>
                <a:ext uri="{FF2B5EF4-FFF2-40B4-BE49-F238E27FC236}">
                  <a16:creationId xmlns:a16="http://schemas.microsoft.com/office/drawing/2014/main" id="{C1805A5F-2F54-77AA-3F4D-A14A5763C529}"/>
                </a:ext>
              </a:extLst>
            </p:cNvPr>
            <p:cNvCxnSpPr>
              <a:cxnSpLocks/>
            </p:cNvCxnSpPr>
            <p:nvPr/>
          </p:nvCxnSpPr>
          <p:spPr>
            <a:xfrm>
              <a:off x="6768489" y="4267604"/>
              <a:ext cx="364799" cy="0"/>
            </a:xfrm>
            <a:prstGeom prst="line">
              <a:avLst/>
            </a:prstGeom>
            <a:ln w="38100"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ttore diritto 27">
              <a:extLst>
                <a:ext uri="{FF2B5EF4-FFF2-40B4-BE49-F238E27FC236}">
                  <a16:creationId xmlns:a16="http://schemas.microsoft.com/office/drawing/2014/main" id="{17900FD3-F36A-F678-C90E-AB6F462A74A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33288" y="4267604"/>
              <a:ext cx="0" cy="931868"/>
            </a:xfrm>
            <a:prstGeom prst="line">
              <a:avLst/>
            </a:prstGeom>
            <a:ln w="38100"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ttore diritto 29">
              <a:extLst>
                <a:ext uri="{FF2B5EF4-FFF2-40B4-BE49-F238E27FC236}">
                  <a16:creationId xmlns:a16="http://schemas.microsoft.com/office/drawing/2014/main" id="{0101C5FA-376B-BDD5-EAC0-FC5ADEB4D27C}"/>
                </a:ext>
              </a:extLst>
            </p:cNvPr>
            <p:cNvCxnSpPr>
              <a:cxnSpLocks/>
            </p:cNvCxnSpPr>
            <p:nvPr/>
          </p:nvCxnSpPr>
          <p:spPr>
            <a:xfrm>
              <a:off x="7133288" y="5197828"/>
              <a:ext cx="364799" cy="0"/>
            </a:xfrm>
            <a:prstGeom prst="line">
              <a:avLst/>
            </a:prstGeom>
            <a:ln w="38100"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ttore diritto 30">
              <a:extLst>
                <a:ext uri="{FF2B5EF4-FFF2-40B4-BE49-F238E27FC236}">
                  <a16:creationId xmlns:a16="http://schemas.microsoft.com/office/drawing/2014/main" id="{1947F39B-31ED-A14E-9A57-5BEA4E44A4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98087" y="4265961"/>
              <a:ext cx="0" cy="931868"/>
            </a:xfrm>
            <a:prstGeom prst="line">
              <a:avLst/>
            </a:prstGeom>
            <a:ln w="38100"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ttore diritto 31">
              <a:extLst>
                <a:ext uri="{FF2B5EF4-FFF2-40B4-BE49-F238E27FC236}">
                  <a16:creationId xmlns:a16="http://schemas.microsoft.com/office/drawing/2014/main" id="{A3F4FA36-0C94-F159-D58B-F529682411A2}"/>
                </a:ext>
              </a:extLst>
            </p:cNvPr>
            <p:cNvCxnSpPr>
              <a:cxnSpLocks/>
            </p:cNvCxnSpPr>
            <p:nvPr/>
          </p:nvCxnSpPr>
          <p:spPr>
            <a:xfrm>
              <a:off x="7498087" y="4265961"/>
              <a:ext cx="364799" cy="0"/>
            </a:xfrm>
            <a:prstGeom prst="line">
              <a:avLst/>
            </a:prstGeom>
            <a:ln w="38100"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nettore diritto 32">
              <a:extLst>
                <a:ext uri="{FF2B5EF4-FFF2-40B4-BE49-F238E27FC236}">
                  <a16:creationId xmlns:a16="http://schemas.microsoft.com/office/drawing/2014/main" id="{8FCA2983-0910-5BA5-EA9D-268E363C1A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62886" y="4265961"/>
              <a:ext cx="0" cy="931868"/>
            </a:xfrm>
            <a:prstGeom prst="line">
              <a:avLst/>
            </a:prstGeom>
            <a:ln w="38100"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nettore diritto 33">
              <a:extLst>
                <a:ext uri="{FF2B5EF4-FFF2-40B4-BE49-F238E27FC236}">
                  <a16:creationId xmlns:a16="http://schemas.microsoft.com/office/drawing/2014/main" id="{43197A53-B556-DA95-B519-4A610AEF4554}"/>
                </a:ext>
              </a:extLst>
            </p:cNvPr>
            <p:cNvCxnSpPr>
              <a:cxnSpLocks/>
            </p:cNvCxnSpPr>
            <p:nvPr/>
          </p:nvCxnSpPr>
          <p:spPr>
            <a:xfrm>
              <a:off x="7862886" y="5196185"/>
              <a:ext cx="364799" cy="0"/>
            </a:xfrm>
            <a:prstGeom prst="line">
              <a:avLst/>
            </a:prstGeom>
            <a:ln w="38100"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nettore diritto 34">
              <a:extLst>
                <a:ext uri="{FF2B5EF4-FFF2-40B4-BE49-F238E27FC236}">
                  <a16:creationId xmlns:a16="http://schemas.microsoft.com/office/drawing/2014/main" id="{DF6A9384-45AB-67A1-43A1-33AEAC33746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27685" y="4264317"/>
              <a:ext cx="0" cy="931868"/>
            </a:xfrm>
            <a:prstGeom prst="line">
              <a:avLst/>
            </a:prstGeom>
            <a:ln w="38100"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nettore diritto 35">
              <a:extLst>
                <a:ext uri="{FF2B5EF4-FFF2-40B4-BE49-F238E27FC236}">
                  <a16:creationId xmlns:a16="http://schemas.microsoft.com/office/drawing/2014/main" id="{A3952686-4927-A516-E08B-9B18C60921D3}"/>
                </a:ext>
              </a:extLst>
            </p:cNvPr>
            <p:cNvCxnSpPr>
              <a:cxnSpLocks/>
            </p:cNvCxnSpPr>
            <p:nvPr/>
          </p:nvCxnSpPr>
          <p:spPr>
            <a:xfrm>
              <a:off x="8227696" y="4267604"/>
              <a:ext cx="364799" cy="0"/>
            </a:xfrm>
            <a:prstGeom prst="line">
              <a:avLst/>
            </a:prstGeom>
            <a:ln w="38100"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nettore diritto 36">
              <a:extLst>
                <a:ext uri="{FF2B5EF4-FFF2-40B4-BE49-F238E27FC236}">
                  <a16:creationId xmlns:a16="http://schemas.microsoft.com/office/drawing/2014/main" id="{129E1C08-A899-0AB1-574B-365F7668E7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92495" y="4267604"/>
              <a:ext cx="0" cy="931868"/>
            </a:xfrm>
            <a:prstGeom prst="line">
              <a:avLst/>
            </a:prstGeom>
            <a:ln w="38100"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nettore diritto 37">
              <a:extLst>
                <a:ext uri="{FF2B5EF4-FFF2-40B4-BE49-F238E27FC236}">
                  <a16:creationId xmlns:a16="http://schemas.microsoft.com/office/drawing/2014/main" id="{F4CCCC47-6AF5-1421-5C95-2A642009359A}"/>
                </a:ext>
              </a:extLst>
            </p:cNvPr>
            <p:cNvCxnSpPr>
              <a:cxnSpLocks/>
            </p:cNvCxnSpPr>
            <p:nvPr/>
          </p:nvCxnSpPr>
          <p:spPr>
            <a:xfrm>
              <a:off x="8592495" y="5197828"/>
              <a:ext cx="364799" cy="0"/>
            </a:xfrm>
            <a:prstGeom prst="line">
              <a:avLst/>
            </a:prstGeom>
            <a:ln w="38100"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nettore diritto 38">
              <a:extLst>
                <a:ext uri="{FF2B5EF4-FFF2-40B4-BE49-F238E27FC236}">
                  <a16:creationId xmlns:a16="http://schemas.microsoft.com/office/drawing/2014/main" id="{52937B5C-75E9-DDBB-73AB-B879ACFB23F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57294" y="4265961"/>
              <a:ext cx="0" cy="931868"/>
            </a:xfrm>
            <a:prstGeom prst="line">
              <a:avLst/>
            </a:prstGeom>
            <a:ln w="38100"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ttore diritto 39">
              <a:extLst>
                <a:ext uri="{FF2B5EF4-FFF2-40B4-BE49-F238E27FC236}">
                  <a16:creationId xmlns:a16="http://schemas.microsoft.com/office/drawing/2014/main" id="{E733CA72-3AC2-51EB-9A9E-7133A64CA2FC}"/>
                </a:ext>
              </a:extLst>
            </p:cNvPr>
            <p:cNvCxnSpPr>
              <a:cxnSpLocks/>
            </p:cNvCxnSpPr>
            <p:nvPr/>
          </p:nvCxnSpPr>
          <p:spPr>
            <a:xfrm>
              <a:off x="8957304" y="4265961"/>
              <a:ext cx="364799" cy="0"/>
            </a:xfrm>
            <a:prstGeom prst="line">
              <a:avLst/>
            </a:prstGeom>
            <a:ln w="38100"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ttore diritto 40">
              <a:extLst>
                <a:ext uri="{FF2B5EF4-FFF2-40B4-BE49-F238E27FC236}">
                  <a16:creationId xmlns:a16="http://schemas.microsoft.com/office/drawing/2014/main" id="{AC7E8FB4-534E-21ED-0DB2-5AB13752613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22103" y="4265961"/>
              <a:ext cx="0" cy="931868"/>
            </a:xfrm>
            <a:prstGeom prst="line">
              <a:avLst/>
            </a:prstGeom>
            <a:ln w="38100"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ttore diritto 41">
              <a:extLst>
                <a:ext uri="{FF2B5EF4-FFF2-40B4-BE49-F238E27FC236}">
                  <a16:creationId xmlns:a16="http://schemas.microsoft.com/office/drawing/2014/main" id="{FA4DE467-128E-9FF8-2C40-4B80D1041818}"/>
                </a:ext>
              </a:extLst>
            </p:cNvPr>
            <p:cNvCxnSpPr>
              <a:cxnSpLocks/>
            </p:cNvCxnSpPr>
            <p:nvPr/>
          </p:nvCxnSpPr>
          <p:spPr>
            <a:xfrm>
              <a:off x="9322103" y="5196185"/>
              <a:ext cx="364799" cy="0"/>
            </a:xfrm>
            <a:prstGeom prst="line">
              <a:avLst/>
            </a:prstGeom>
            <a:ln w="38100"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ttore diritto 42">
              <a:extLst>
                <a:ext uri="{FF2B5EF4-FFF2-40B4-BE49-F238E27FC236}">
                  <a16:creationId xmlns:a16="http://schemas.microsoft.com/office/drawing/2014/main" id="{2C07201E-F7A3-A535-56B3-E0C70E8E71E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86902" y="4264317"/>
              <a:ext cx="0" cy="931868"/>
            </a:xfrm>
            <a:prstGeom prst="line">
              <a:avLst/>
            </a:prstGeom>
            <a:ln w="38100"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nettore diritto 43">
              <a:extLst>
                <a:ext uri="{FF2B5EF4-FFF2-40B4-BE49-F238E27FC236}">
                  <a16:creationId xmlns:a16="http://schemas.microsoft.com/office/drawing/2014/main" id="{19C86311-38C8-47F2-75AB-5DF73AA458FB}"/>
                </a:ext>
              </a:extLst>
            </p:cNvPr>
            <p:cNvCxnSpPr>
              <a:cxnSpLocks/>
            </p:cNvCxnSpPr>
            <p:nvPr/>
          </p:nvCxnSpPr>
          <p:spPr>
            <a:xfrm>
              <a:off x="9686882" y="4265961"/>
              <a:ext cx="364799" cy="0"/>
            </a:xfrm>
            <a:prstGeom prst="line">
              <a:avLst/>
            </a:prstGeom>
            <a:ln w="38100"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CasellaDiTesto 51">
              <a:extLst>
                <a:ext uri="{FF2B5EF4-FFF2-40B4-BE49-F238E27FC236}">
                  <a16:creationId xmlns:a16="http://schemas.microsoft.com/office/drawing/2014/main" id="{7064E304-D015-275F-6B4F-8FFD1E381E75}"/>
                </a:ext>
              </a:extLst>
            </p:cNvPr>
            <p:cNvSpPr txBox="1"/>
            <p:nvPr/>
          </p:nvSpPr>
          <p:spPr>
            <a:xfrm>
              <a:off x="8328248" y="5485607"/>
              <a:ext cx="165618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CH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time</a:t>
              </a:r>
            </a:p>
          </p:txBody>
        </p:sp>
      </p:grpSp>
      <p:sp>
        <p:nvSpPr>
          <p:cNvPr id="77" name="Segnaposto contenuto 5">
            <a:extLst>
              <a:ext uri="{FF2B5EF4-FFF2-40B4-BE49-F238E27FC236}">
                <a16:creationId xmlns:a16="http://schemas.microsoft.com/office/drawing/2014/main" id="{72458AFE-FB31-94DC-23F8-08EFF79EC53B}"/>
              </a:ext>
            </a:extLst>
          </p:cNvPr>
          <p:cNvSpPr txBox="1">
            <a:spLocks/>
          </p:cNvSpPr>
          <p:nvPr/>
        </p:nvSpPr>
        <p:spPr>
          <a:xfrm>
            <a:off x="917943" y="4713558"/>
            <a:ext cx="10197731" cy="16681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C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Biological function is often determined by the kinetics of a process (e.g., a specific conformational change).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C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Two processes with different kinetics can have the same statistical distribution in terms of structure.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C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PCA separates in terms of structure, not timescales!</a:t>
            </a:r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D2F43252-63E9-18F0-65D5-DB2048B1AECD}"/>
              </a:ext>
            </a:extLst>
          </p:cNvPr>
          <p:cNvGrpSpPr/>
          <p:nvPr/>
        </p:nvGrpSpPr>
        <p:grpSpPr>
          <a:xfrm>
            <a:off x="2354765" y="2667133"/>
            <a:ext cx="8214810" cy="1411890"/>
            <a:chOff x="2824665" y="4067143"/>
            <a:chExt cx="8214810" cy="1411890"/>
          </a:xfrm>
        </p:grpSpPr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2D3D09FB-D88C-D332-EB52-E7D34224E403}"/>
                </a:ext>
              </a:extLst>
            </p:cNvPr>
            <p:cNvSpPr/>
            <p:nvPr/>
          </p:nvSpPr>
          <p:spPr>
            <a:xfrm>
              <a:off x="2834190" y="4067143"/>
              <a:ext cx="8052885" cy="688454"/>
            </a:xfrm>
            <a:prstGeom prst="rect">
              <a:avLst/>
            </a:prstGeom>
            <a:solidFill>
              <a:srgbClr val="00B0F0">
                <a:alpha val="1686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endParaRP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46541B68-0967-2C6D-CE09-05641F6319B0}"/>
                </a:ext>
              </a:extLst>
            </p:cNvPr>
            <p:cNvSpPr/>
            <p:nvPr/>
          </p:nvSpPr>
          <p:spPr>
            <a:xfrm>
              <a:off x="2824665" y="4762171"/>
              <a:ext cx="8052885" cy="716862"/>
            </a:xfrm>
            <a:prstGeom prst="rect">
              <a:avLst/>
            </a:prstGeom>
            <a:solidFill>
              <a:schemeClr val="accent1">
                <a:lumMod val="40000"/>
                <a:lumOff val="60000"/>
                <a:alpha val="16863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endParaRP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96B44D6F-3DC7-A60D-EAF5-A6C5144F6419}"/>
                </a:ext>
              </a:extLst>
            </p:cNvPr>
            <p:cNvSpPr txBox="1"/>
            <p:nvPr/>
          </p:nvSpPr>
          <p:spPr>
            <a:xfrm>
              <a:off x="10303669" y="4111109"/>
              <a:ext cx="735806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CH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50%</a:t>
              </a:r>
              <a:endParaRPr kumimoji="0" lang="en-GB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endParaRP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8F9FC6AB-05E0-573C-7BBE-F6F0A86CAA1D}"/>
                </a:ext>
              </a:extLst>
            </p:cNvPr>
            <p:cNvSpPr txBox="1"/>
            <p:nvPr/>
          </p:nvSpPr>
          <p:spPr>
            <a:xfrm>
              <a:off x="10303669" y="4949309"/>
              <a:ext cx="735806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CH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50%</a:t>
              </a:r>
              <a:endParaRPr kumimoji="0" lang="en-GB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05235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3" descr="C:\Users\Matteo\Documents\PhD\presentations\public_defence\science\public_chain2.dat.png">
            <a:extLst>
              <a:ext uri="{FF2B5EF4-FFF2-40B4-BE49-F238E27FC236}">
                <a16:creationId xmlns:a16="http://schemas.microsoft.com/office/drawing/2014/main" id="{9172E12C-44E7-43BB-A0E1-AAEE53CAE1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966935">
            <a:off x="4290861" y="1185178"/>
            <a:ext cx="7448306" cy="6336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5C3C52A0-AF02-4BB7-872B-190BCF90BF83}"/>
              </a:ext>
            </a:extLst>
          </p:cNvPr>
          <p:cNvSpPr txBox="1"/>
          <p:nvPr/>
        </p:nvSpPr>
        <p:spPr>
          <a:xfrm>
            <a:off x="6878157" y="899160"/>
            <a:ext cx="220124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CH" sz="2400" b="1" dirty="0" err="1">
                <a:latin typeface="Helvetica" panose="020B0604020202020204" pitchFamily="34" charset="0"/>
                <a:cs typeface="Helvetica" panose="020B0604020202020204" pitchFamily="34" charset="0"/>
              </a:rPr>
              <a:t>Glutamic</a:t>
            </a:r>
            <a:r>
              <a:rPr lang="it-CH" sz="2400" b="1" dirty="0">
                <a:latin typeface="Helvetica" panose="020B0604020202020204" pitchFamily="34" charset="0"/>
                <a:cs typeface="Helvetica" panose="020B0604020202020204" pitchFamily="34" charset="0"/>
              </a:rPr>
              <a:t> acid</a:t>
            </a:r>
          </a:p>
          <a:p>
            <a:pPr algn="ctr"/>
            <a:r>
              <a:rPr lang="it-CH" sz="2400" b="1" dirty="0">
                <a:latin typeface="Helvetica" panose="020B0604020202020204" pitchFamily="34" charset="0"/>
                <a:cs typeface="Helvetica" panose="020B0604020202020204" pitchFamily="34" charset="0"/>
              </a:rPr>
              <a:t>GLU</a:t>
            </a:r>
          </a:p>
          <a:p>
            <a:pPr algn="ctr"/>
            <a:r>
              <a:rPr lang="it-CH" sz="2400" b="1" dirty="0">
                <a:latin typeface="Helvetica" panose="020B0604020202020204" pitchFamily="34" charset="0"/>
                <a:cs typeface="Helvetica" panose="020B0604020202020204" pitchFamily="34" charset="0"/>
              </a:rPr>
              <a:t>E</a:t>
            </a:r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24403FEA-7A1B-42B6-AF76-DF029A77DF50}"/>
              </a:ext>
            </a:extLst>
          </p:cNvPr>
          <p:cNvSpPr txBox="1"/>
          <p:nvPr/>
        </p:nvSpPr>
        <p:spPr>
          <a:xfrm>
            <a:off x="46880" y="712409"/>
            <a:ext cx="545476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CH" sz="2400" b="1" dirty="0">
                <a:latin typeface="Helvetica" panose="020B0604020202020204" pitchFamily="34" charset="0"/>
                <a:cs typeface="Helvetica" panose="020B0604020202020204" pitchFamily="34" charset="0"/>
              </a:rPr>
              <a:t>Proteins are amino acids </a:t>
            </a:r>
            <a:r>
              <a:rPr lang="it-CH" sz="2400" b="1" dirty="0" err="1">
                <a:latin typeface="Helvetica" panose="020B0604020202020204" pitchFamily="34" charset="0"/>
                <a:cs typeface="Helvetica" panose="020B0604020202020204" pitchFamily="34" charset="0"/>
              </a:rPr>
              <a:t>polymers</a:t>
            </a:r>
            <a:endParaRPr lang="it-CH" sz="2400" b="1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endParaRPr lang="it-CH" sz="24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r>
              <a:rPr lang="it-CH" sz="2400" dirty="0">
                <a:latin typeface="Helvetica" panose="020B0604020202020204" pitchFamily="34" charset="0"/>
                <a:cs typeface="Helvetica" panose="020B0604020202020204" pitchFamily="34" charset="0"/>
              </a:rPr>
              <a:t>Amino acids are </a:t>
            </a:r>
            <a:r>
              <a:rPr lang="it-CH" sz="2400" dirty="0" err="1">
                <a:latin typeface="Helvetica" panose="020B0604020202020204" pitchFamily="34" charset="0"/>
                <a:cs typeface="Helvetica" panose="020B0604020202020204" pitchFamily="34" charset="0"/>
              </a:rPr>
              <a:t>composed</a:t>
            </a:r>
            <a:r>
              <a:rPr lang="it-CH" sz="2400" dirty="0">
                <a:latin typeface="Helvetica" panose="020B0604020202020204" pitchFamily="34" charset="0"/>
                <a:cs typeface="Helvetica" panose="020B0604020202020204" pitchFamily="34" charset="0"/>
              </a:rPr>
              <a:t> of:</a:t>
            </a:r>
          </a:p>
          <a:p>
            <a:pPr marL="285750" indent="-285750">
              <a:buFontTx/>
              <a:buChar char="-"/>
            </a:pPr>
            <a:r>
              <a:rPr lang="it-CH" sz="2400" b="1" dirty="0" err="1">
                <a:latin typeface="Helvetica" panose="020B0604020202020204" pitchFamily="34" charset="0"/>
                <a:cs typeface="Helvetica" panose="020B0604020202020204" pitchFamily="34" charset="0"/>
              </a:rPr>
              <a:t>Backbone</a:t>
            </a:r>
            <a:r>
              <a:rPr lang="it-CH" sz="2400" dirty="0">
                <a:latin typeface="Helvetica" panose="020B0604020202020204" pitchFamily="34" charset="0"/>
                <a:cs typeface="Helvetica" panose="020B0604020202020204" pitchFamily="34" charset="0"/>
              </a:rPr>
              <a:t> (</a:t>
            </a:r>
            <a:r>
              <a:rPr lang="it-CH" sz="2400" dirty="0" err="1">
                <a:latin typeface="Helvetica" panose="020B0604020202020204" pitchFamily="34" charset="0"/>
                <a:cs typeface="Helvetica" panose="020B0604020202020204" pitchFamily="34" charset="0"/>
              </a:rPr>
              <a:t>conserved</a:t>
            </a:r>
            <a:r>
              <a:rPr lang="it-CH" sz="2400" dirty="0">
                <a:latin typeface="Helvetica" panose="020B0604020202020204" pitchFamily="34" charset="0"/>
                <a:cs typeface="Helvetica" panose="020B0604020202020204" pitchFamily="34" charset="0"/>
              </a:rPr>
              <a:t>)</a:t>
            </a:r>
          </a:p>
          <a:p>
            <a:pPr marL="285750" indent="-285750">
              <a:buFontTx/>
              <a:buChar char="-"/>
            </a:pPr>
            <a:r>
              <a:rPr lang="it-CH" sz="2400" b="1" dirty="0">
                <a:latin typeface="Helvetica" panose="020B0604020202020204" pitchFamily="34" charset="0"/>
                <a:cs typeface="Helvetica" panose="020B0604020202020204" pitchFamily="34" charset="0"/>
              </a:rPr>
              <a:t>Side chain</a:t>
            </a:r>
            <a:r>
              <a:rPr lang="it-CH" sz="2400" dirty="0">
                <a:latin typeface="Helvetica" panose="020B0604020202020204" pitchFamily="34" charset="0"/>
                <a:cs typeface="Helvetica" panose="020B0604020202020204" pitchFamily="34" charset="0"/>
              </a:rPr>
              <a:t> (</a:t>
            </a:r>
            <a:r>
              <a:rPr lang="it-CH" sz="2400" dirty="0" err="1">
                <a:latin typeface="Helvetica" panose="020B0604020202020204" pitchFamily="34" charset="0"/>
                <a:cs typeface="Helvetica" panose="020B0604020202020204" pitchFamily="34" charset="0"/>
              </a:rPr>
              <a:t>variable</a:t>
            </a:r>
            <a:r>
              <a:rPr lang="it-CH" sz="2400" dirty="0">
                <a:latin typeface="Helvetica" panose="020B0604020202020204" pitchFamily="34" charset="0"/>
                <a:cs typeface="Helvetica" panose="020B0604020202020204" pitchFamily="34" charset="0"/>
              </a:rPr>
              <a:t>)</a:t>
            </a:r>
          </a:p>
          <a:p>
            <a:endParaRPr lang="it-CH" sz="24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28" name="Gruppo 22">
            <a:extLst>
              <a:ext uri="{FF2B5EF4-FFF2-40B4-BE49-F238E27FC236}">
                <a16:creationId xmlns:a16="http://schemas.microsoft.com/office/drawing/2014/main" id="{16871879-8211-4589-9CC3-6431C998084B}"/>
              </a:ext>
            </a:extLst>
          </p:cNvPr>
          <p:cNvGrpSpPr/>
          <p:nvPr/>
        </p:nvGrpSpPr>
        <p:grpSpPr>
          <a:xfrm>
            <a:off x="4097344" y="2946400"/>
            <a:ext cx="8161418" cy="3464560"/>
            <a:chOff x="3908662" y="2946400"/>
            <a:chExt cx="8161418" cy="3464560"/>
          </a:xfrm>
        </p:grpSpPr>
        <p:sp>
          <p:nvSpPr>
            <p:cNvPr id="35" name="Rettangolo 11">
              <a:extLst>
                <a:ext uri="{FF2B5EF4-FFF2-40B4-BE49-F238E27FC236}">
                  <a16:creationId xmlns:a16="http://schemas.microsoft.com/office/drawing/2014/main" id="{68FC44A3-16FA-470E-A5EF-D44D2537420A}"/>
                </a:ext>
              </a:extLst>
            </p:cNvPr>
            <p:cNvSpPr/>
            <p:nvPr/>
          </p:nvSpPr>
          <p:spPr>
            <a:xfrm rot="21173110">
              <a:off x="8524240" y="2946400"/>
              <a:ext cx="3545840" cy="3464560"/>
            </a:xfrm>
            <a:prstGeom prst="rect">
              <a:avLst/>
            </a:prstGeom>
            <a:solidFill>
              <a:srgbClr val="FFFFFF">
                <a:alpha val="8117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CH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37" name="Rettangolo 13">
              <a:extLst>
                <a:ext uri="{FF2B5EF4-FFF2-40B4-BE49-F238E27FC236}">
                  <a16:creationId xmlns:a16="http://schemas.microsoft.com/office/drawing/2014/main" id="{93AB5A86-3D65-44FB-8CAD-42BE6E28E76A}"/>
                </a:ext>
              </a:extLst>
            </p:cNvPr>
            <p:cNvSpPr/>
            <p:nvPr/>
          </p:nvSpPr>
          <p:spPr>
            <a:xfrm rot="163206">
              <a:off x="3908662" y="3608338"/>
              <a:ext cx="2927789" cy="2392452"/>
            </a:xfrm>
            <a:prstGeom prst="rect">
              <a:avLst/>
            </a:prstGeom>
            <a:solidFill>
              <a:schemeClr val="bg1">
                <a:alpha val="8117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CH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39" name="Figura a mano libera: forma 20">
              <a:extLst>
                <a:ext uri="{FF2B5EF4-FFF2-40B4-BE49-F238E27FC236}">
                  <a16:creationId xmlns:a16="http://schemas.microsoft.com/office/drawing/2014/main" id="{BA467187-494E-4BB5-9672-C32E29C1C0A8}"/>
                </a:ext>
              </a:extLst>
            </p:cNvPr>
            <p:cNvSpPr/>
            <p:nvPr/>
          </p:nvSpPr>
          <p:spPr>
            <a:xfrm>
              <a:off x="6820250" y="3974750"/>
              <a:ext cx="551180" cy="1107440"/>
            </a:xfrm>
            <a:custGeom>
              <a:avLst/>
              <a:gdLst>
                <a:gd name="connsiteX0" fmla="*/ 284480 w 551180"/>
                <a:gd name="connsiteY0" fmla="*/ 2540 h 1107440"/>
                <a:gd name="connsiteX1" fmla="*/ 325120 w 551180"/>
                <a:gd name="connsiteY1" fmla="*/ 48260 h 1107440"/>
                <a:gd name="connsiteX2" fmla="*/ 353060 w 551180"/>
                <a:gd name="connsiteY2" fmla="*/ 66040 h 1107440"/>
                <a:gd name="connsiteX3" fmla="*/ 393700 w 551180"/>
                <a:gd name="connsiteY3" fmla="*/ 73660 h 1107440"/>
                <a:gd name="connsiteX4" fmla="*/ 426720 w 551180"/>
                <a:gd name="connsiteY4" fmla="*/ 73660 h 1107440"/>
                <a:gd name="connsiteX5" fmla="*/ 444500 w 551180"/>
                <a:gd name="connsiteY5" fmla="*/ 71120 h 1107440"/>
                <a:gd name="connsiteX6" fmla="*/ 551180 w 551180"/>
                <a:gd name="connsiteY6" fmla="*/ 78740 h 1107440"/>
                <a:gd name="connsiteX7" fmla="*/ 436880 w 551180"/>
                <a:gd name="connsiteY7" fmla="*/ 467360 h 1107440"/>
                <a:gd name="connsiteX8" fmla="*/ 401320 w 551180"/>
                <a:gd name="connsiteY8" fmla="*/ 492760 h 1107440"/>
                <a:gd name="connsiteX9" fmla="*/ 378460 w 551180"/>
                <a:gd name="connsiteY9" fmla="*/ 515620 h 1107440"/>
                <a:gd name="connsiteX10" fmla="*/ 358140 w 551180"/>
                <a:gd name="connsiteY10" fmla="*/ 543560 h 1107440"/>
                <a:gd name="connsiteX11" fmla="*/ 335280 w 551180"/>
                <a:gd name="connsiteY11" fmla="*/ 586740 h 1107440"/>
                <a:gd name="connsiteX12" fmla="*/ 327660 w 551180"/>
                <a:gd name="connsiteY12" fmla="*/ 622300 h 1107440"/>
                <a:gd name="connsiteX13" fmla="*/ 325120 w 551180"/>
                <a:gd name="connsiteY13" fmla="*/ 652780 h 1107440"/>
                <a:gd name="connsiteX14" fmla="*/ 327660 w 551180"/>
                <a:gd name="connsiteY14" fmla="*/ 683260 h 1107440"/>
                <a:gd name="connsiteX15" fmla="*/ 335280 w 551180"/>
                <a:gd name="connsiteY15" fmla="*/ 711200 h 1107440"/>
                <a:gd name="connsiteX16" fmla="*/ 345440 w 551180"/>
                <a:gd name="connsiteY16" fmla="*/ 744220 h 1107440"/>
                <a:gd name="connsiteX17" fmla="*/ 355600 w 551180"/>
                <a:gd name="connsiteY17" fmla="*/ 762000 h 1107440"/>
                <a:gd name="connsiteX18" fmla="*/ 375920 w 551180"/>
                <a:gd name="connsiteY18" fmla="*/ 789940 h 1107440"/>
                <a:gd name="connsiteX19" fmla="*/ 314960 w 551180"/>
                <a:gd name="connsiteY19" fmla="*/ 927100 h 1107440"/>
                <a:gd name="connsiteX20" fmla="*/ 381000 w 551180"/>
                <a:gd name="connsiteY20" fmla="*/ 1107440 h 1107440"/>
                <a:gd name="connsiteX21" fmla="*/ 0 w 551180"/>
                <a:gd name="connsiteY21" fmla="*/ 1099820 h 1107440"/>
                <a:gd name="connsiteX22" fmla="*/ 55880 w 551180"/>
                <a:gd name="connsiteY22" fmla="*/ 0 h 1107440"/>
                <a:gd name="connsiteX23" fmla="*/ 284480 w 551180"/>
                <a:gd name="connsiteY23" fmla="*/ 2540 h 1107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51180" h="1107440">
                  <a:moveTo>
                    <a:pt x="284480" y="2540"/>
                  </a:moveTo>
                  <a:lnTo>
                    <a:pt x="325120" y="48260"/>
                  </a:lnTo>
                  <a:lnTo>
                    <a:pt x="353060" y="66040"/>
                  </a:lnTo>
                  <a:lnTo>
                    <a:pt x="393700" y="73660"/>
                  </a:lnTo>
                  <a:lnTo>
                    <a:pt x="426720" y="73660"/>
                  </a:lnTo>
                  <a:lnTo>
                    <a:pt x="444500" y="71120"/>
                  </a:lnTo>
                  <a:lnTo>
                    <a:pt x="551180" y="78740"/>
                  </a:lnTo>
                  <a:lnTo>
                    <a:pt x="436880" y="467360"/>
                  </a:lnTo>
                  <a:lnTo>
                    <a:pt x="401320" y="492760"/>
                  </a:lnTo>
                  <a:lnTo>
                    <a:pt x="378460" y="515620"/>
                  </a:lnTo>
                  <a:lnTo>
                    <a:pt x="358140" y="543560"/>
                  </a:lnTo>
                  <a:lnTo>
                    <a:pt x="335280" y="586740"/>
                  </a:lnTo>
                  <a:lnTo>
                    <a:pt x="327660" y="622300"/>
                  </a:lnTo>
                  <a:lnTo>
                    <a:pt x="325120" y="652780"/>
                  </a:lnTo>
                  <a:lnTo>
                    <a:pt x="327660" y="683260"/>
                  </a:lnTo>
                  <a:lnTo>
                    <a:pt x="335280" y="711200"/>
                  </a:lnTo>
                  <a:lnTo>
                    <a:pt x="345440" y="744220"/>
                  </a:lnTo>
                  <a:lnTo>
                    <a:pt x="355600" y="762000"/>
                  </a:lnTo>
                  <a:lnTo>
                    <a:pt x="375920" y="789940"/>
                  </a:lnTo>
                  <a:lnTo>
                    <a:pt x="314960" y="927100"/>
                  </a:lnTo>
                  <a:lnTo>
                    <a:pt x="381000" y="1107440"/>
                  </a:lnTo>
                  <a:lnTo>
                    <a:pt x="0" y="1099820"/>
                  </a:lnTo>
                  <a:lnTo>
                    <a:pt x="55880" y="0"/>
                  </a:lnTo>
                  <a:lnTo>
                    <a:pt x="284480" y="2540"/>
                  </a:lnTo>
                  <a:close/>
                </a:path>
              </a:pathLst>
            </a:custGeom>
            <a:solidFill>
              <a:schemeClr val="bg1">
                <a:alpha val="8509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CH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44" name="Rettangolo 21">
              <a:extLst>
                <a:ext uri="{FF2B5EF4-FFF2-40B4-BE49-F238E27FC236}">
                  <a16:creationId xmlns:a16="http://schemas.microsoft.com/office/drawing/2014/main" id="{6EDC9BDB-62BF-46A3-855B-C82CE11E36AA}"/>
                </a:ext>
              </a:extLst>
            </p:cNvPr>
            <p:cNvSpPr/>
            <p:nvPr/>
          </p:nvSpPr>
          <p:spPr>
            <a:xfrm rot="163206">
              <a:off x="6798805" y="5236770"/>
              <a:ext cx="682669" cy="707175"/>
            </a:xfrm>
            <a:prstGeom prst="rect">
              <a:avLst/>
            </a:prstGeom>
            <a:solidFill>
              <a:schemeClr val="bg1">
                <a:alpha val="8117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CH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16" name="Gruppo 15">
            <a:extLst>
              <a:ext uri="{FF2B5EF4-FFF2-40B4-BE49-F238E27FC236}">
                <a16:creationId xmlns:a16="http://schemas.microsoft.com/office/drawing/2014/main" id="{F0BCF428-7E5E-40A0-ABE2-5CCAC1D39AE0}"/>
              </a:ext>
            </a:extLst>
          </p:cNvPr>
          <p:cNvGrpSpPr/>
          <p:nvPr/>
        </p:nvGrpSpPr>
        <p:grpSpPr>
          <a:xfrm>
            <a:off x="1793511" y="3397484"/>
            <a:ext cx="2599546" cy="2253650"/>
            <a:chOff x="1101721" y="3699219"/>
            <a:chExt cx="2599546" cy="2253650"/>
          </a:xfrm>
        </p:grpSpPr>
        <p:pic>
          <p:nvPicPr>
            <p:cNvPr id="17" name="Immagine 16">
              <a:extLst>
                <a:ext uri="{FF2B5EF4-FFF2-40B4-BE49-F238E27FC236}">
                  <a16:creationId xmlns:a16="http://schemas.microsoft.com/office/drawing/2014/main" id="{97CF9972-4923-457A-ACEC-3558B611E4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538" t="5930" r="32993" b="84501"/>
            <a:stretch/>
          </p:blipFill>
          <p:spPr>
            <a:xfrm>
              <a:off x="1101721" y="3747092"/>
              <a:ext cx="2599546" cy="2205777"/>
            </a:xfrm>
            <a:prstGeom prst="rect">
              <a:avLst/>
            </a:prstGeom>
          </p:spPr>
        </p:pic>
        <p:sp>
          <p:nvSpPr>
            <p:cNvPr id="18" name="Rettangolo 17">
              <a:extLst>
                <a:ext uri="{FF2B5EF4-FFF2-40B4-BE49-F238E27FC236}">
                  <a16:creationId xmlns:a16="http://schemas.microsoft.com/office/drawing/2014/main" id="{A211DCFD-3011-4A43-85B3-C1A73E872323}"/>
                </a:ext>
              </a:extLst>
            </p:cNvPr>
            <p:cNvSpPr/>
            <p:nvPr/>
          </p:nvSpPr>
          <p:spPr>
            <a:xfrm>
              <a:off x="2169160" y="4879955"/>
              <a:ext cx="340360" cy="1625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CH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9" name="CasellaDiTesto 18">
              <a:extLst>
                <a:ext uri="{FF2B5EF4-FFF2-40B4-BE49-F238E27FC236}">
                  <a16:creationId xmlns:a16="http://schemas.microsoft.com/office/drawing/2014/main" id="{3986DB25-08EA-4EBD-91D7-02447629543D}"/>
                </a:ext>
              </a:extLst>
            </p:cNvPr>
            <p:cNvSpPr txBox="1"/>
            <p:nvPr/>
          </p:nvSpPr>
          <p:spPr>
            <a:xfrm>
              <a:off x="2194560" y="4754922"/>
              <a:ext cx="3193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l-GR" dirty="0">
                  <a:latin typeface="Helvetica" panose="020B0604020202020204" pitchFamily="34" charset="0"/>
                  <a:cs typeface="Helvetica" panose="020B0604020202020204" pitchFamily="34" charset="0"/>
                </a:rPr>
                <a:t>α</a:t>
              </a:r>
              <a:endParaRPr lang="it-CH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1" name="Rettangolo 20">
              <a:extLst>
                <a:ext uri="{FF2B5EF4-FFF2-40B4-BE49-F238E27FC236}">
                  <a16:creationId xmlns:a16="http://schemas.microsoft.com/office/drawing/2014/main" id="{5E125A3F-289D-40D8-B665-A45ADEFB1C64}"/>
                </a:ext>
              </a:extLst>
            </p:cNvPr>
            <p:cNvSpPr/>
            <p:nvPr/>
          </p:nvSpPr>
          <p:spPr>
            <a:xfrm>
              <a:off x="2034540" y="4036675"/>
              <a:ext cx="220980" cy="22183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CH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2" name="CasellaDiTesto 21">
              <a:extLst>
                <a:ext uri="{FF2B5EF4-FFF2-40B4-BE49-F238E27FC236}">
                  <a16:creationId xmlns:a16="http://schemas.microsoft.com/office/drawing/2014/main" id="{11ACF2C2-3D36-41B6-BE77-1D29620690DE}"/>
                </a:ext>
              </a:extLst>
            </p:cNvPr>
            <p:cNvSpPr txBox="1"/>
            <p:nvPr/>
          </p:nvSpPr>
          <p:spPr>
            <a:xfrm>
              <a:off x="1732822" y="3699219"/>
              <a:ext cx="73609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it-CH" dirty="0">
                  <a:latin typeface="Helvetica" panose="020B0604020202020204" pitchFamily="34" charset="0"/>
                  <a:cs typeface="Helvetica" panose="020B0604020202020204" pitchFamily="34" charset="0"/>
                </a:rPr>
                <a:t>Side</a:t>
              </a:r>
            </a:p>
            <a:p>
              <a:pPr algn="ctr"/>
              <a:r>
                <a:rPr lang="it-CH" dirty="0">
                  <a:latin typeface="Helvetica" panose="020B0604020202020204" pitchFamily="34" charset="0"/>
                  <a:cs typeface="Helvetica" panose="020B0604020202020204" pitchFamily="34" charset="0"/>
                </a:rPr>
                <a:t>chain</a:t>
              </a:r>
            </a:p>
          </p:txBody>
        </p:sp>
      </p:grpSp>
      <p:pic>
        <p:nvPicPr>
          <p:cNvPr id="36" name="Immagine 35">
            <a:extLst>
              <a:ext uri="{FF2B5EF4-FFF2-40B4-BE49-F238E27FC236}">
                <a16:creationId xmlns:a16="http://schemas.microsoft.com/office/drawing/2014/main" id="{B2E7E8BF-6D15-428D-A190-65271730BB6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38" t="5930" r="36670" b="84501"/>
          <a:stretch/>
        </p:blipFill>
        <p:spPr>
          <a:xfrm flipV="1">
            <a:off x="69083" y="3324040"/>
            <a:ext cx="1981745" cy="2281192"/>
          </a:xfrm>
          <a:prstGeom prst="rect">
            <a:avLst/>
          </a:prstGeom>
        </p:spPr>
      </p:pic>
      <p:sp>
        <p:nvSpPr>
          <p:cNvPr id="2" name="Rettangolo 1">
            <a:extLst>
              <a:ext uri="{FF2B5EF4-FFF2-40B4-BE49-F238E27FC236}">
                <a16:creationId xmlns:a16="http://schemas.microsoft.com/office/drawing/2014/main" id="{4B958109-FFEA-4CF8-84F7-030E2CD850AC}"/>
              </a:ext>
            </a:extLst>
          </p:cNvPr>
          <p:cNvSpPr/>
          <p:nvPr/>
        </p:nvSpPr>
        <p:spPr>
          <a:xfrm>
            <a:off x="937452" y="5058327"/>
            <a:ext cx="298195" cy="3892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CH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0" name="Rettangolo 39">
            <a:extLst>
              <a:ext uri="{FF2B5EF4-FFF2-40B4-BE49-F238E27FC236}">
                <a16:creationId xmlns:a16="http://schemas.microsoft.com/office/drawing/2014/main" id="{FC7876DD-3756-4B67-859D-A0925840468F}"/>
              </a:ext>
            </a:extLst>
          </p:cNvPr>
          <p:cNvSpPr/>
          <p:nvPr/>
        </p:nvSpPr>
        <p:spPr>
          <a:xfrm>
            <a:off x="1125790" y="4055727"/>
            <a:ext cx="298195" cy="3892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CH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2" name="CasellaDiTesto 41">
            <a:extLst>
              <a:ext uri="{FF2B5EF4-FFF2-40B4-BE49-F238E27FC236}">
                <a16:creationId xmlns:a16="http://schemas.microsoft.com/office/drawing/2014/main" id="{595F3DAD-D2E3-4893-8E79-88EC2525B7B1}"/>
              </a:ext>
            </a:extLst>
          </p:cNvPr>
          <p:cNvSpPr txBox="1"/>
          <p:nvPr/>
        </p:nvSpPr>
        <p:spPr>
          <a:xfrm>
            <a:off x="690028" y="4941367"/>
            <a:ext cx="7360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CH" dirty="0">
                <a:latin typeface="Helvetica" panose="020B0604020202020204" pitchFamily="34" charset="0"/>
                <a:cs typeface="Helvetica" panose="020B0604020202020204" pitchFamily="34" charset="0"/>
              </a:rPr>
              <a:t>Side</a:t>
            </a:r>
          </a:p>
          <a:p>
            <a:pPr algn="ctr"/>
            <a:r>
              <a:rPr lang="it-CH" dirty="0">
                <a:latin typeface="Helvetica" panose="020B0604020202020204" pitchFamily="34" charset="0"/>
                <a:cs typeface="Helvetica" panose="020B0604020202020204" pitchFamily="34" charset="0"/>
              </a:rPr>
              <a:t>chain</a:t>
            </a:r>
          </a:p>
        </p:txBody>
      </p:sp>
      <p:sp>
        <p:nvSpPr>
          <p:cNvPr id="43" name="CasellaDiTesto 42">
            <a:extLst>
              <a:ext uri="{FF2B5EF4-FFF2-40B4-BE49-F238E27FC236}">
                <a16:creationId xmlns:a16="http://schemas.microsoft.com/office/drawing/2014/main" id="{AE4CC8C2-5E1B-4B92-9767-FB2BAB84404D}"/>
              </a:ext>
            </a:extLst>
          </p:cNvPr>
          <p:cNvSpPr txBox="1"/>
          <p:nvPr/>
        </p:nvSpPr>
        <p:spPr>
          <a:xfrm>
            <a:off x="1172054" y="4120915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>
                <a:latin typeface="Helvetica" panose="020B0604020202020204" pitchFamily="34" charset="0"/>
                <a:cs typeface="Helvetica" panose="020B0604020202020204" pitchFamily="34" charset="0"/>
              </a:rPr>
              <a:t>α</a:t>
            </a:r>
            <a:endParaRPr lang="it-CH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5297963" y="1812258"/>
            <a:ext cx="6777929" cy="4999066"/>
            <a:chOff x="5099025" y="1812258"/>
            <a:chExt cx="6777929" cy="4999066"/>
          </a:xfrm>
        </p:grpSpPr>
        <p:sp>
          <p:nvSpPr>
            <p:cNvPr id="30" name="CasellaDiTesto 29">
              <a:extLst>
                <a:ext uri="{FF2B5EF4-FFF2-40B4-BE49-F238E27FC236}">
                  <a16:creationId xmlns:a16="http://schemas.microsoft.com/office/drawing/2014/main" id="{48C78EF6-D970-4049-8611-FC257EA24E30}"/>
                </a:ext>
              </a:extLst>
            </p:cNvPr>
            <p:cNvSpPr txBox="1"/>
            <p:nvPr/>
          </p:nvSpPr>
          <p:spPr>
            <a:xfrm>
              <a:off x="5099025" y="2325168"/>
              <a:ext cx="1125629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it-CH" sz="2400" b="1" dirty="0">
                  <a:latin typeface="Helvetica" panose="020B0604020202020204" pitchFamily="34" charset="0"/>
                  <a:cs typeface="Helvetica" panose="020B0604020202020204" pitchFamily="34" charset="0"/>
                </a:rPr>
                <a:t>Serine</a:t>
              </a:r>
            </a:p>
            <a:p>
              <a:pPr algn="ctr"/>
              <a:r>
                <a:rPr lang="it-CH" sz="2400" b="1" dirty="0">
                  <a:latin typeface="Helvetica" panose="020B0604020202020204" pitchFamily="34" charset="0"/>
                  <a:cs typeface="Helvetica" panose="020B0604020202020204" pitchFamily="34" charset="0"/>
                </a:rPr>
                <a:t>SER</a:t>
              </a:r>
            </a:p>
            <a:p>
              <a:pPr algn="ctr"/>
              <a:r>
                <a:rPr lang="it-CH" sz="2400" b="1" dirty="0">
                  <a:latin typeface="Helvetica" panose="020B0604020202020204" pitchFamily="34" charset="0"/>
                  <a:cs typeface="Helvetica" panose="020B0604020202020204" pitchFamily="34" charset="0"/>
                </a:rPr>
                <a:t>S</a:t>
              </a:r>
            </a:p>
          </p:txBody>
        </p:sp>
        <p:sp>
          <p:nvSpPr>
            <p:cNvPr id="31" name="CasellaDiTesto 30">
              <a:extLst>
                <a:ext uri="{FF2B5EF4-FFF2-40B4-BE49-F238E27FC236}">
                  <a16:creationId xmlns:a16="http://schemas.microsoft.com/office/drawing/2014/main" id="{1D5AE529-5B33-4312-AF68-FFB19D3F2AEB}"/>
                </a:ext>
              </a:extLst>
            </p:cNvPr>
            <p:cNvSpPr txBox="1"/>
            <p:nvPr/>
          </p:nvSpPr>
          <p:spPr>
            <a:xfrm>
              <a:off x="7367312" y="5587275"/>
              <a:ext cx="1295547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it-CH" sz="2400" b="1" dirty="0">
                  <a:latin typeface="Helvetica" panose="020B0604020202020204" pitchFamily="34" charset="0"/>
                  <a:cs typeface="Helvetica" panose="020B0604020202020204" pitchFamily="34" charset="0"/>
                </a:rPr>
                <a:t>Alanine</a:t>
              </a:r>
            </a:p>
            <a:p>
              <a:pPr algn="ctr"/>
              <a:r>
                <a:rPr lang="it-CH" sz="2400" b="1" dirty="0">
                  <a:latin typeface="Helvetica" panose="020B0604020202020204" pitchFamily="34" charset="0"/>
                  <a:cs typeface="Helvetica" panose="020B0604020202020204" pitchFamily="34" charset="0"/>
                </a:rPr>
                <a:t>ALA</a:t>
              </a:r>
            </a:p>
            <a:p>
              <a:pPr algn="ctr"/>
              <a:r>
                <a:rPr lang="it-CH" sz="2400" b="1" dirty="0">
                  <a:latin typeface="Helvetica" panose="020B0604020202020204" pitchFamily="34" charset="0"/>
                  <a:cs typeface="Helvetica" panose="020B0604020202020204" pitchFamily="34" charset="0"/>
                </a:rPr>
                <a:t>A</a:t>
              </a:r>
            </a:p>
          </p:txBody>
        </p:sp>
        <p:sp>
          <p:nvSpPr>
            <p:cNvPr id="32" name="CasellaDiTesto 31">
              <a:extLst>
                <a:ext uri="{FF2B5EF4-FFF2-40B4-BE49-F238E27FC236}">
                  <a16:creationId xmlns:a16="http://schemas.microsoft.com/office/drawing/2014/main" id="{1AAA9F00-9A71-48A8-9EAD-95E452161A36}"/>
                </a:ext>
              </a:extLst>
            </p:cNvPr>
            <p:cNvSpPr txBox="1"/>
            <p:nvPr/>
          </p:nvSpPr>
          <p:spPr>
            <a:xfrm>
              <a:off x="9862151" y="5610995"/>
              <a:ext cx="1125629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it-CH" sz="2400" b="1" dirty="0">
                  <a:latin typeface="Helvetica" panose="020B0604020202020204" pitchFamily="34" charset="0"/>
                  <a:cs typeface="Helvetica" panose="020B0604020202020204" pitchFamily="34" charset="0"/>
                </a:rPr>
                <a:t>Serine</a:t>
              </a:r>
            </a:p>
            <a:p>
              <a:pPr algn="ctr"/>
              <a:r>
                <a:rPr lang="it-CH" sz="2400" b="1" dirty="0">
                  <a:latin typeface="Helvetica" panose="020B0604020202020204" pitchFamily="34" charset="0"/>
                  <a:cs typeface="Helvetica" panose="020B0604020202020204" pitchFamily="34" charset="0"/>
                </a:rPr>
                <a:t>SER</a:t>
              </a:r>
            </a:p>
            <a:p>
              <a:pPr algn="ctr"/>
              <a:r>
                <a:rPr lang="it-CH" sz="2400" b="1" dirty="0">
                  <a:latin typeface="Helvetica" panose="020B0604020202020204" pitchFamily="34" charset="0"/>
                  <a:cs typeface="Helvetica" panose="020B0604020202020204" pitchFamily="34" charset="0"/>
                </a:rPr>
                <a:t>S</a:t>
              </a:r>
            </a:p>
          </p:txBody>
        </p:sp>
        <p:sp>
          <p:nvSpPr>
            <p:cNvPr id="33" name="CasellaDiTesto 32">
              <a:extLst>
                <a:ext uri="{FF2B5EF4-FFF2-40B4-BE49-F238E27FC236}">
                  <a16:creationId xmlns:a16="http://schemas.microsoft.com/office/drawing/2014/main" id="{AA85E879-0B21-4C40-BD0E-6BD35C54030A}"/>
                </a:ext>
              </a:extLst>
            </p:cNvPr>
            <p:cNvSpPr txBox="1"/>
            <p:nvPr/>
          </p:nvSpPr>
          <p:spPr>
            <a:xfrm>
              <a:off x="10188671" y="1812258"/>
              <a:ext cx="1688283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it-CH" sz="2400" b="1" dirty="0" err="1">
                  <a:latin typeface="Helvetica" panose="020B0604020202020204" pitchFamily="34" charset="0"/>
                  <a:cs typeface="Helvetica" panose="020B0604020202020204" pitchFamily="34" charset="0"/>
                </a:rPr>
                <a:t>Glutamine</a:t>
              </a:r>
              <a:endParaRPr lang="it-CH" sz="2400" b="1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  <a:p>
              <a:pPr algn="ctr"/>
              <a:r>
                <a:rPr lang="it-CH" sz="2400" b="1" dirty="0">
                  <a:latin typeface="Helvetica" panose="020B0604020202020204" pitchFamily="34" charset="0"/>
                  <a:cs typeface="Helvetica" panose="020B0604020202020204" pitchFamily="34" charset="0"/>
                </a:rPr>
                <a:t>GLN</a:t>
              </a:r>
            </a:p>
            <a:p>
              <a:pPr algn="ctr"/>
              <a:r>
                <a:rPr lang="it-CH" sz="2400" b="1" dirty="0">
                  <a:latin typeface="Helvetica" panose="020B0604020202020204" pitchFamily="34" charset="0"/>
                  <a:cs typeface="Helvetica" panose="020B0604020202020204" pitchFamily="34" charset="0"/>
                </a:rPr>
                <a:t>Q</a:t>
              </a:r>
            </a:p>
          </p:txBody>
        </p:sp>
        <p:cxnSp>
          <p:nvCxnSpPr>
            <p:cNvPr id="3" name="Connettore diritto 2">
              <a:extLst>
                <a:ext uri="{FF2B5EF4-FFF2-40B4-BE49-F238E27FC236}">
                  <a16:creationId xmlns:a16="http://schemas.microsoft.com/office/drawing/2014/main" id="{0855D91B-005E-46A0-AF95-14B6FDE228D4}"/>
                </a:ext>
              </a:extLst>
            </p:cNvPr>
            <p:cNvCxnSpPr>
              <a:cxnSpLocks/>
              <a:stCxn id="33" idx="2"/>
            </p:cNvCxnSpPr>
            <p:nvPr/>
          </p:nvCxnSpPr>
          <p:spPr>
            <a:xfrm flipH="1">
              <a:off x="10774680" y="3012587"/>
              <a:ext cx="258133" cy="146797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ttore diritto 33">
              <a:extLst>
                <a:ext uri="{FF2B5EF4-FFF2-40B4-BE49-F238E27FC236}">
                  <a16:creationId xmlns:a16="http://schemas.microsoft.com/office/drawing/2014/main" id="{522A25F2-5061-467E-BCFF-2C34509C2A8A}"/>
                </a:ext>
              </a:extLst>
            </p:cNvPr>
            <p:cNvCxnSpPr>
              <a:cxnSpLocks/>
              <a:stCxn id="32" idx="0"/>
            </p:cNvCxnSpPr>
            <p:nvPr/>
          </p:nvCxnSpPr>
          <p:spPr>
            <a:xfrm flipH="1" flipV="1">
              <a:off x="9326880" y="4800601"/>
              <a:ext cx="1098086" cy="81039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ttore diritto 37">
              <a:extLst>
                <a:ext uri="{FF2B5EF4-FFF2-40B4-BE49-F238E27FC236}">
                  <a16:creationId xmlns:a16="http://schemas.microsoft.com/office/drawing/2014/main" id="{4FAC4A8D-8F34-4D64-8924-4A600A6E1FC6}"/>
                </a:ext>
              </a:extLst>
            </p:cNvPr>
            <p:cNvCxnSpPr>
              <a:cxnSpLocks/>
              <a:endCxn id="31" idx="1"/>
            </p:cNvCxnSpPr>
            <p:nvPr/>
          </p:nvCxnSpPr>
          <p:spPr>
            <a:xfrm>
              <a:off x="6644640" y="4937760"/>
              <a:ext cx="722672" cy="124968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ttore diritto 40">
              <a:extLst>
                <a:ext uri="{FF2B5EF4-FFF2-40B4-BE49-F238E27FC236}">
                  <a16:creationId xmlns:a16="http://schemas.microsoft.com/office/drawing/2014/main" id="{13885877-7C7B-44A0-A552-F36769CFCF0D}"/>
                </a:ext>
              </a:extLst>
            </p:cNvPr>
            <p:cNvCxnSpPr>
              <a:cxnSpLocks/>
              <a:endCxn id="30" idx="2"/>
            </p:cNvCxnSpPr>
            <p:nvPr/>
          </p:nvCxnSpPr>
          <p:spPr>
            <a:xfrm flipV="1">
              <a:off x="5166362" y="3525497"/>
              <a:ext cx="495478" cy="106174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CasellaDiTesto 26">
            <a:extLst>
              <a:ext uri="{FF2B5EF4-FFF2-40B4-BE49-F238E27FC236}">
                <a16:creationId xmlns:a16="http://schemas.microsoft.com/office/drawing/2014/main" id="{088820C1-8241-4213-B1DA-182EF9FF7715}"/>
              </a:ext>
            </a:extLst>
          </p:cNvPr>
          <p:cNvSpPr txBox="1"/>
          <p:nvPr/>
        </p:nvSpPr>
        <p:spPr>
          <a:xfrm>
            <a:off x="46880" y="5732870"/>
            <a:ext cx="54547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CH" sz="2400" dirty="0">
                <a:latin typeface="Helvetica" panose="020B0604020202020204" pitchFamily="34" charset="0"/>
                <a:cs typeface="Helvetica" panose="020B0604020202020204" pitchFamily="34" charset="0"/>
              </a:rPr>
              <a:t>Amino acids polymerize forming a </a:t>
            </a:r>
            <a:r>
              <a:rPr lang="it-CH" sz="2400" i="1" dirty="0">
                <a:latin typeface="Helvetica" panose="020B0604020202020204" pitchFamily="34" charset="0"/>
                <a:cs typeface="Helvetica" panose="020B0604020202020204" pitchFamily="34" charset="0"/>
              </a:rPr>
              <a:t>peptidic bond</a:t>
            </a:r>
            <a:r>
              <a:rPr lang="it-CH" sz="2400" dirty="0">
                <a:latin typeface="Helvetica" panose="020B0604020202020204" pitchFamily="34" charset="0"/>
                <a:cs typeface="Helvetica" panose="020B0604020202020204" pitchFamily="34" charset="0"/>
              </a:rPr>
              <a:t> (condensation)</a:t>
            </a:r>
          </a:p>
        </p:txBody>
      </p:sp>
    </p:spTree>
    <p:extLst>
      <p:ext uri="{BB962C8B-B14F-4D97-AF65-F5344CB8AC3E}">
        <p14:creationId xmlns:p14="http://schemas.microsoft.com/office/powerpoint/2010/main" val="870269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3" descr="C:\Users\Matteo\Documents\PhD\presentations\public_defence\science\public_chain2.dat.png">
            <a:extLst>
              <a:ext uri="{FF2B5EF4-FFF2-40B4-BE49-F238E27FC236}">
                <a16:creationId xmlns:a16="http://schemas.microsoft.com/office/drawing/2014/main" id="{9172E12C-44E7-43BB-A0E1-AAEE53CAE1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966935">
            <a:off x="4290861" y="1185178"/>
            <a:ext cx="7448306" cy="6336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itolo 1">
            <a:extLst>
              <a:ext uri="{FF2B5EF4-FFF2-40B4-BE49-F238E27FC236}">
                <a16:creationId xmlns:a16="http://schemas.microsoft.com/office/drawing/2014/main" id="{C78C79DA-AB33-46AC-89D5-7FD09C058A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4880" y="44624"/>
            <a:ext cx="9494520" cy="1143000"/>
          </a:xfrm>
        </p:spPr>
        <p:txBody>
          <a:bodyPr>
            <a:normAutofit/>
          </a:bodyPr>
          <a:lstStyle/>
          <a:p>
            <a:r>
              <a:rPr lang="it-CH" b="1" dirty="0" err="1"/>
              <a:t>Protein</a:t>
            </a:r>
            <a:r>
              <a:rPr lang="it-CH" b="1" dirty="0"/>
              <a:t> </a:t>
            </a:r>
            <a:r>
              <a:rPr lang="it-CH" dirty="0" err="1"/>
              <a:t>Primary</a:t>
            </a:r>
            <a:r>
              <a:rPr lang="it-CH" b="1" dirty="0"/>
              <a:t> </a:t>
            </a:r>
            <a:r>
              <a:rPr lang="it-CH" b="1" dirty="0" err="1"/>
              <a:t>Structure</a:t>
            </a:r>
            <a:r>
              <a:rPr lang="it-CH" b="1" dirty="0"/>
              <a:t>: </a:t>
            </a:r>
            <a:r>
              <a:rPr lang="it-CH" b="1" dirty="0" err="1"/>
              <a:t>Sequence</a:t>
            </a:r>
            <a:endParaRPr lang="it-CH" b="1" dirty="0"/>
          </a:p>
        </p:txBody>
      </p:sp>
      <p:sp>
        <p:nvSpPr>
          <p:cNvPr id="3" name="Parentesi graffa aperta 2">
            <a:extLst>
              <a:ext uri="{FF2B5EF4-FFF2-40B4-BE49-F238E27FC236}">
                <a16:creationId xmlns:a16="http://schemas.microsoft.com/office/drawing/2014/main" id="{F9A001CA-26B1-4BDA-9208-2378F026730E}"/>
              </a:ext>
            </a:extLst>
          </p:cNvPr>
          <p:cNvSpPr/>
          <p:nvPr/>
        </p:nvSpPr>
        <p:spPr>
          <a:xfrm rot="5400000">
            <a:off x="7894572" y="-1765139"/>
            <a:ext cx="497712" cy="7639291"/>
          </a:xfrm>
          <a:prstGeom prst="leftBrace">
            <a:avLst>
              <a:gd name="adj1" fmla="val 46815"/>
              <a:gd name="adj2" fmla="val 49695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CH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7A2B83FA-158C-4E44-A2F8-EE1A57A02121}"/>
              </a:ext>
            </a:extLst>
          </p:cNvPr>
          <p:cNvSpPr txBox="1"/>
          <p:nvPr/>
        </p:nvSpPr>
        <p:spPr>
          <a:xfrm>
            <a:off x="7499922" y="1100560"/>
            <a:ext cx="14189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CH" sz="2800" dirty="0">
                <a:latin typeface="Helvetica" panose="020B0604020202020204" pitchFamily="34" charset="0"/>
                <a:cs typeface="Helvetica" panose="020B0604020202020204" pitchFamily="34" charset="0"/>
              </a:rPr>
              <a:t>SAESQ</a:t>
            </a:r>
          </a:p>
        </p:txBody>
      </p:sp>
      <p:sp>
        <p:nvSpPr>
          <p:cNvPr id="7" name="CasellaDiTesto 7">
            <a:extLst>
              <a:ext uri="{FF2B5EF4-FFF2-40B4-BE49-F238E27FC236}">
                <a16:creationId xmlns:a16="http://schemas.microsoft.com/office/drawing/2014/main" id="{E463CE08-C435-4F7A-AFD3-692D548936BA}"/>
              </a:ext>
            </a:extLst>
          </p:cNvPr>
          <p:cNvSpPr txBox="1"/>
          <p:nvPr/>
        </p:nvSpPr>
        <p:spPr>
          <a:xfrm>
            <a:off x="603162" y="2926491"/>
            <a:ext cx="324091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CH" sz="2400" dirty="0">
                <a:latin typeface="Helvetica" panose="020B0604020202020204" pitchFamily="34" charset="0"/>
                <a:cs typeface="Helvetica" panose="020B0604020202020204" pitchFamily="34" charset="0"/>
              </a:rPr>
              <a:t>Proteins with </a:t>
            </a:r>
            <a:r>
              <a:rPr lang="it-CH" sz="2400" dirty="0" err="1">
                <a:latin typeface="Helvetica" panose="020B0604020202020204" pitchFamily="34" charset="0"/>
                <a:cs typeface="Helvetica" panose="020B0604020202020204" pitchFamily="34" charset="0"/>
              </a:rPr>
              <a:t>similar</a:t>
            </a:r>
            <a:r>
              <a:rPr lang="it-CH" sz="24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it-CH" sz="2400" dirty="0" err="1">
                <a:latin typeface="Helvetica" panose="020B0604020202020204" pitchFamily="34" charset="0"/>
                <a:cs typeface="Helvetica" panose="020B0604020202020204" pitchFamily="34" charset="0"/>
              </a:rPr>
              <a:t>sequence</a:t>
            </a:r>
            <a:r>
              <a:rPr lang="it-CH" sz="2400" dirty="0">
                <a:latin typeface="Helvetica" panose="020B0604020202020204" pitchFamily="34" charset="0"/>
                <a:cs typeface="Helvetica" panose="020B0604020202020204" pitchFamily="34" charset="0"/>
              </a:rPr>
              <a:t>, </a:t>
            </a:r>
            <a:r>
              <a:rPr lang="it-CH" sz="2400" dirty="0" err="1">
                <a:latin typeface="Helvetica" panose="020B0604020202020204" pitchFamily="34" charset="0"/>
                <a:cs typeface="Helvetica" panose="020B0604020202020204" pitchFamily="34" charset="0"/>
              </a:rPr>
              <a:t>likely</a:t>
            </a:r>
            <a:r>
              <a:rPr lang="it-CH" sz="2400" dirty="0">
                <a:latin typeface="Helvetica" panose="020B0604020202020204" pitchFamily="34" charset="0"/>
                <a:cs typeface="Helvetica" panose="020B0604020202020204" pitchFamily="34" charset="0"/>
              </a:rPr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CH" sz="2400" dirty="0">
                <a:latin typeface="Helvetica" panose="020B0604020202020204" pitchFamily="34" charset="0"/>
                <a:cs typeface="Helvetica" panose="020B0604020202020204" pitchFamily="34" charset="0"/>
              </a:rPr>
              <a:t>have </a:t>
            </a:r>
            <a:r>
              <a:rPr lang="it-CH" sz="2400" dirty="0" err="1">
                <a:latin typeface="Helvetica" panose="020B0604020202020204" pitchFamily="34" charset="0"/>
                <a:cs typeface="Helvetica" panose="020B0604020202020204" pitchFamily="34" charset="0"/>
              </a:rPr>
              <a:t>similar</a:t>
            </a:r>
            <a:r>
              <a:rPr lang="it-CH" sz="24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it-CH" sz="2400" dirty="0" err="1">
                <a:latin typeface="Helvetica" panose="020B0604020202020204" pitchFamily="34" charset="0"/>
                <a:cs typeface="Helvetica" panose="020B0604020202020204" pitchFamily="34" charset="0"/>
              </a:rPr>
              <a:t>functions</a:t>
            </a:r>
            <a:r>
              <a:rPr lang="it-CH" sz="2400" dirty="0">
                <a:latin typeface="Helvetica" panose="020B0604020202020204" pitchFamily="34" charset="0"/>
                <a:cs typeface="Helvetica" panose="020B0604020202020204" pitchFamily="34" charset="0"/>
              </a:rPr>
              <a:t> in an </a:t>
            </a:r>
            <a:r>
              <a:rPr lang="it-CH" sz="2400" dirty="0" err="1">
                <a:latin typeface="Helvetica" panose="020B0604020202020204" pitchFamily="34" charset="0"/>
                <a:cs typeface="Helvetica" panose="020B0604020202020204" pitchFamily="34" charset="0"/>
              </a:rPr>
              <a:t>organism</a:t>
            </a:r>
            <a:endParaRPr lang="it-CH" sz="24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CH" sz="2400" dirty="0">
                <a:latin typeface="Helvetica" panose="020B0604020202020204" pitchFamily="34" charset="0"/>
                <a:cs typeface="Helvetica" panose="020B0604020202020204" pitchFamily="34" charset="0"/>
              </a:rPr>
              <a:t>are </a:t>
            </a:r>
            <a:r>
              <a:rPr lang="it-CH" sz="2400" dirty="0" err="1">
                <a:latin typeface="Helvetica" panose="020B0604020202020204" pitchFamily="34" charset="0"/>
                <a:cs typeface="Helvetica" panose="020B0604020202020204" pitchFamily="34" charset="0"/>
              </a:rPr>
              <a:t>evolutionarily</a:t>
            </a:r>
            <a:r>
              <a:rPr lang="it-CH" sz="24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it-CH" sz="2400" dirty="0" err="1">
                <a:latin typeface="Helvetica" panose="020B0604020202020204" pitchFamily="34" charset="0"/>
                <a:cs typeface="Helvetica" panose="020B0604020202020204" pitchFamily="34" charset="0"/>
              </a:rPr>
              <a:t>related</a:t>
            </a:r>
            <a:endParaRPr lang="it-CH" sz="24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3286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391</TotalTime>
  <Words>3425</Words>
  <Application>Microsoft Macintosh PowerPoint</Application>
  <PresentationFormat>Widescreen</PresentationFormat>
  <Paragraphs>612</Paragraphs>
  <Slides>74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74</vt:i4>
      </vt:variant>
    </vt:vector>
  </HeadingPairs>
  <TitlesOfParts>
    <vt:vector size="84" baseType="lpstr">
      <vt:lpstr>Aptos</vt:lpstr>
      <vt:lpstr>Aptos Display</vt:lpstr>
      <vt:lpstr>Arial</vt:lpstr>
      <vt:lpstr>Cambria Math</vt:lpstr>
      <vt:lpstr>Courier New</vt:lpstr>
      <vt:lpstr>Helvetica</vt:lpstr>
      <vt:lpstr>Helvetica Neue</vt:lpstr>
      <vt:lpstr>StarSymbol</vt:lpstr>
      <vt:lpstr>Office Theme</vt:lpstr>
      <vt:lpstr>1_Office Theme</vt:lpstr>
      <vt:lpstr>Computational Techniques in Chemistry</vt:lpstr>
      <vt:lpstr>PowerPoint Presentation</vt:lpstr>
      <vt:lpstr>PowerPoint Presentation</vt:lpstr>
      <vt:lpstr>PowerPoint Presentation</vt:lpstr>
      <vt:lpstr>Timescales in biochemistry</vt:lpstr>
      <vt:lpstr>PowerPoint Presentation</vt:lpstr>
      <vt:lpstr>PowerPoint Presentation</vt:lpstr>
      <vt:lpstr>PowerPoint Presentation</vt:lpstr>
      <vt:lpstr>Protein Primary Structure: Sequence</vt:lpstr>
      <vt:lpstr>Protein Secondary Structure</vt:lpstr>
      <vt:lpstr>Protein Secondary Structure</vt:lpstr>
      <vt:lpstr>Protein tertiary structure: folding</vt:lpstr>
      <vt:lpstr>Protein tertiary structure: folding</vt:lpstr>
      <vt:lpstr>Protein tertiary structure: folding</vt:lpstr>
      <vt:lpstr>Protein tertiary structure: folding</vt:lpstr>
      <vt:lpstr>Protein tertiary structure: folding</vt:lpstr>
      <vt:lpstr>Hydrogen bonds</vt:lpstr>
      <vt:lpstr>Hydrogen bonding on protein backbone</vt:lpstr>
      <vt:lpstr>Disulfide bridges</vt:lpstr>
      <vt:lpstr>Proteins, illness, and drug design</vt:lpstr>
      <vt:lpstr>The Protein Data Bank (PDB)</vt:lpstr>
      <vt:lpstr>The Protein Data Bank (PDB)</vt:lpstr>
      <vt:lpstr>Protein fold prediction</vt:lpstr>
      <vt:lpstr>Protein fold prediction</vt:lpstr>
      <vt:lpstr>Protein fold prediction: AlphaFold</vt:lpstr>
      <vt:lpstr>Protein fold prediction: AlphaFold</vt:lpstr>
      <vt:lpstr>Protein fold prediction: AlphaFold</vt:lpstr>
      <vt:lpstr>Protein fold prediction: warning!</vt:lpstr>
      <vt:lpstr>Watching proteins fold: simulation</vt:lpstr>
      <vt:lpstr>PowerPoint Presentation</vt:lpstr>
      <vt:lpstr>PowerPoint Presentation</vt:lpstr>
      <vt:lpstr>A typical workflow for molecular dynamics</vt:lpstr>
      <vt:lpstr>Let’s get started with understanding protein structures</vt:lpstr>
      <vt:lpstr>Crystal structures are models with potential errors</vt:lpstr>
      <vt:lpstr>Alternative conformations of side chains - NGH flips</vt:lpstr>
      <vt:lpstr>Ligand densities can also have creative input from the crystallographer</vt:lpstr>
      <vt:lpstr>Picking the best crystal structure requires care</vt:lpstr>
      <vt:lpstr>The RCSB PDB report can help with choosing structures</vt:lpstr>
      <vt:lpstr>PowerPoint Presentation</vt:lpstr>
      <vt:lpstr>How to choose the right tautomer and protonation state?</vt:lpstr>
      <vt:lpstr>We need to worry about pKa to decide protonation</vt:lpstr>
      <vt:lpstr>We need to worry about pKa to decide protonation</vt:lpstr>
      <vt:lpstr>Amino acids that need protonation state consideration</vt:lpstr>
      <vt:lpstr>Simulation of Biomolecules</vt:lpstr>
      <vt:lpstr>A typical workflow for molecular dynamics</vt:lpstr>
      <vt:lpstr>Disclaimer!</vt:lpstr>
      <vt:lpstr>PowerPoint Presentation</vt:lpstr>
      <vt:lpstr>PowerPoint Presentation</vt:lpstr>
      <vt:lpstr>PowerPoint Presentation</vt:lpstr>
      <vt:lpstr>A Molecular Dynamics timestep</vt:lpstr>
      <vt:lpstr>PowerPoint Presentation</vt:lpstr>
      <vt:lpstr>PowerPoint Presentation</vt:lpstr>
      <vt:lpstr>PowerPoint Presentation</vt:lpstr>
      <vt:lpstr>[Recall] Sampling the conformational space</vt:lpstr>
      <vt:lpstr>Timescales in biology</vt:lpstr>
      <vt:lpstr>Root Mean Square Deviation (RMSD)</vt:lpstr>
      <vt:lpstr>Convergence?</vt:lpstr>
      <vt:lpstr>PowerPoint Presentation</vt:lpstr>
      <vt:lpstr>Pairwise RMSD</vt:lpstr>
      <vt:lpstr>Root Mean Square Fluctuation (RMSF)</vt:lpstr>
      <vt:lpstr>end-to-end distance and Radius of Gyration (Rg)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[Example 2] Identifying dominant motions in proteins</vt:lpstr>
      <vt:lpstr> largest-scale motion ≠ slowest motion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Tim Spankie (PG Research)</dc:creator>
  <cp:lastModifiedBy>Valentina Erastova</cp:lastModifiedBy>
  <cp:revision>25</cp:revision>
  <dcterms:created xsi:type="dcterms:W3CDTF">2025-02-05T13:10:38Z</dcterms:created>
  <dcterms:modified xsi:type="dcterms:W3CDTF">2025-04-02T16:42:54Z</dcterms:modified>
</cp:coreProperties>
</file>